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91" r:id="rId2"/>
    <p:sldMasterId id="2147483684" r:id="rId3"/>
    <p:sldMasterId id="2147483686" r:id="rId4"/>
    <p:sldMasterId id="2147483701" r:id="rId5"/>
    <p:sldMasterId id="2147483705" r:id="rId6"/>
  </p:sldMasterIdLst>
  <p:notesMasterIdLst>
    <p:notesMasterId r:id="rId53"/>
  </p:notesMasterIdLst>
  <p:sldIdLst>
    <p:sldId id="329" r:id="rId7"/>
    <p:sldId id="447" r:id="rId8"/>
    <p:sldId id="858" r:id="rId9"/>
    <p:sldId id="859" r:id="rId10"/>
    <p:sldId id="514" r:id="rId11"/>
    <p:sldId id="515" r:id="rId12"/>
    <p:sldId id="517" r:id="rId13"/>
    <p:sldId id="518" r:id="rId14"/>
    <p:sldId id="519" r:id="rId15"/>
    <p:sldId id="520" r:id="rId16"/>
    <p:sldId id="860" r:id="rId17"/>
    <p:sldId id="861" r:id="rId18"/>
    <p:sldId id="899" r:id="rId19"/>
    <p:sldId id="900" r:id="rId20"/>
    <p:sldId id="902" r:id="rId21"/>
    <p:sldId id="863" r:id="rId22"/>
    <p:sldId id="864" r:id="rId23"/>
    <p:sldId id="865" r:id="rId24"/>
    <p:sldId id="866" r:id="rId25"/>
    <p:sldId id="867" r:id="rId26"/>
    <p:sldId id="868" r:id="rId27"/>
    <p:sldId id="869" r:id="rId28"/>
    <p:sldId id="870" r:id="rId29"/>
    <p:sldId id="871" r:id="rId30"/>
    <p:sldId id="872" r:id="rId31"/>
    <p:sldId id="903" r:id="rId32"/>
    <p:sldId id="873" r:id="rId33"/>
    <p:sldId id="874" r:id="rId34"/>
    <p:sldId id="875" r:id="rId35"/>
    <p:sldId id="876" r:id="rId36"/>
    <p:sldId id="877" r:id="rId37"/>
    <p:sldId id="878" r:id="rId38"/>
    <p:sldId id="879" r:id="rId39"/>
    <p:sldId id="880" r:id="rId40"/>
    <p:sldId id="522" r:id="rId41"/>
    <p:sldId id="881" r:id="rId42"/>
    <p:sldId id="529" r:id="rId43"/>
    <p:sldId id="882" r:id="rId44"/>
    <p:sldId id="883" r:id="rId45"/>
    <p:sldId id="884" r:id="rId46"/>
    <p:sldId id="885" r:id="rId47"/>
    <p:sldId id="886" r:id="rId48"/>
    <p:sldId id="887" r:id="rId49"/>
    <p:sldId id="888" r:id="rId50"/>
    <p:sldId id="889" r:id="rId51"/>
    <p:sldId id="89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329"/>
            <p14:sldId id="447"/>
            <p14:sldId id="858"/>
            <p14:sldId id="859"/>
            <p14:sldId id="514"/>
            <p14:sldId id="515"/>
            <p14:sldId id="517"/>
            <p14:sldId id="518"/>
            <p14:sldId id="519"/>
            <p14:sldId id="520"/>
            <p14:sldId id="860"/>
            <p14:sldId id="861"/>
            <p14:sldId id="899"/>
            <p14:sldId id="900"/>
            <p14:sldId id="902"/>
            <p14:sldId id="863"/>
            <p14:sldId id="864"/>
            <p14:sldId id="865"/>
            <p14:sldId id="866"/>
            <p14:sldId id="867"/>
            <p14:sldId id="868"/>
            <p14:sldId id="869"/>
            <p14:sldId id="870"/>
            <p14:sldId id="871"/>
            <p14:sldId id="872"/>
            <p14:sldId id="903"/>
            <p14:sldId id="873"/>
            <p14:sldId id="874"/>
            <p14:sldId id="875"/>
            <p14:sldId id="876"/>
            <p14:sldId id="877"/>
            <p14:sldId id="878"/>
            <p14:sldId id="879"/>
            <p14:sldId id="880"/>
            <p14:sldId id="522"/>
            <p14:sldId id="881"/>
            <p14:sldId id="529"/>
            <p14:sldId id="882"/>
            <p14:sldId id="883"/>
            <p14:sldId id="884"/>
            <p14:sldId id="885"/>
            <p14:sldId id="886"/>
            <p14:sldId id="887"/>
            <p14:sldId id="888"/>
            <p14:sldId id="889"/>
            <p14:sldId id="890"/>
          </p14:sldIdLst>
        </p14:section>
      </p14:sectionLst>
    </p:ext>
    <p:ext uri="{EFAFB233-063F-42B5-8137-9DF3F51BA10A}">
      <p15:sldGuideLst xmlns:p15="http://schemas.microsoft.com/office/powerpoint/2012/main">
        <p15:guide id="2" pos="3264" userDrawn="1">
          <p15:clr>
            <a:srgbClr val="A4A3A4"/>
          </p15:clr>
        </p15:guide>
        <p15:guide id="3" orient="horz" pos="2280"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93" autoAdjust="0"/>
    <p:restoredTop sz="86424" autoAdjust="0"/>
  </p:normalViewPr>
  <p:slideViewPr>
    <p:cSldViewPr snapToGrid="0" showGuides="1">
      <p:cViewPr>
        <p:scale>
          <a:sx n="90" d="100"/>
          <a:sy n="90" d="100"/>
        </p:scale>
        <p:origin x="1382" y="218"/>
      </p:cViewPr>
      <p:guideLst>
        <p:guide pos="3264"/>
        <p:guide orient="horz" pos="2280"/>
        <p:guide pos="5640"/>
      </p:guideLst>
    </p:cSldViewPr>
  </p:slideViewPr>
  <p:outlineViewPr>
    <p:cViewPr>
      <p:scale>
        <a:sx n="33" d="100"/>
        <a:sy n="33" d="100"/>
      </p:scale>
      <p:origin x="0" y="-5976"/>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02T23:45:50.256"/>
    </inkml:context>
    <inkml:brush xml:id="br0">
      <inkml:brushProperty name="width" value="0.1" units="cm"/>
      <inkml:brushProperty name="height" value="0.1" units="cm"/>
      <inkml:brushProperty name="color" value="#F6630D"/>
    </inkml:brush>
  </inkml:definitions>
  <inkml:trace contextRef="#ctx0" brushRef="#br0">0 142 2008 0 0,'0'0'983'0'0,"0"0"-136"0"0,0 0-113 0 0,0 0-75 0 0,0 0-45 0 0,0 0-55 0 0,0 0-18 0 0,0 0-23 0 0,0 0-60 0 0,0 0-74 0 0,0 0-20 0 0,0 0 23 0 0,0 0-28 0 0,0 0-24 0 0,1-3-23 0 0,5-14 329 0 0,-5 14-481 0 0,1 1 2417 0 0,0 5-732 0 0,-1-3-1539 0 0,3 10 1907 0 0,-4-10-2425 0 0,0-1-3125 0 0,0-1-3515 0 0,-2-44 4359 0 0,3 25 1362 0 0,9-11 44 0 0,2 4 19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17T22:23:22.375"/>
    </inkml:context>
    <inkml:brush xml:id="br0">
      <inkml:brushProperty name="width" value="0.05" units="cm"/>
      <inkml:brushProperty name="height" value="0.05" units="cm"/>
      <inkml:brushProperty name="color" value="#E71224"/>
    </inkml:brush>
  </inkml:definitions>
  <inkml:trace contextRef="#ctx0" brushRef="#br0">0 20 180 0 0,'0'0'929'0'0,"0"0"46"0"0,0 0-90 0 0,0 0-152 0 0,0 0-128 0 0,0 0-86 0 0,0 0-57 0 0,0 0-27 0 0,0 0-9 0 0,0 0-2 0 0,0 0 2 0 0,0 0-6 0 0,0 0-10 0 0,0 0-17 0 0,0 0-16 0 0,1 0-14 0 0,31 0 1244 0 0,19 0-201 0 0,-15 0 4327 0 0,-38-9-12789 0 0,-1 7 5771 0 0,3-1-3671 0 0,3 1 3856 0 0,-1-2-879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17T22:21:57.771"/>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90 95 608 0 0,'-7'-5'3869'0'0,"6"5"-3372"0"0,1 0-19 0 0,0 0-5 0 0,0 0-2 0 0,0 0-3 0 0,0 0-5 0 0,0 0-10 0 0,6-1 369 0 0,-5 0-564 0 0,7 2 970 0 0,8 6-136 0 0,-9 1-740 0 0,-4 3 106 0 0,37 0-42 0 0,-29-10-408 0 0,0-1 0 0 0,1 1 0 0 0,-1-2 0 0 0,0 0-1 0 0,1 0 1 0 0,-1-1 0 0 0,0 0 0 0 0,0-1 0 0 0,0 0 0 0 0,3-2-8 0 0,39-24 61 0 0,-52 4 186 0 0,-2 23-222 0 0,0 1 0 0 0,-1-1 0 0 0,1 1 0 0 0,-1-1 0 0 0,0 1 0 0 0,1 0 0 0 0,-1-1 0 0 0,0 1 0 0 0,0 0 0 0 0,0 0 0 0 0,0 1 0 0 0,0-1 0 0 0,0 0 0 0 0,0 1 0 0 0,0-1 0 0 0,0 1 0 0 0,0-1 0 0 0,0 1 0 0 0,0 0 0 0 0,-3 0-25 0 0,-8-2 86 0 0,-3 0-23 0 0,1 1 0 0 0,-1 0 1 0 0,0 1-1 0 0,0 1 0 0 0,0 0 1 0 0,1 2-1 0 0,-1-1 0 0 0,1 2 1 0 0,-13 4-64 0 0,25-8 7 0 0,1 1 0 0 0,-1-1 1 0 0,0 1-1 0 0,1 0 1 0 0,-1 0-1 0 0,1 0 1 0 0,-1 0-1 0 0,1 0 1 0 0,-1 1-1 0 0,1-1 0 0 0,0 1 1 0 0,0-1-1 0 0,0 1 1 0 0,-1 0-1 0 0,2 0 1 0 0,-1 0-1 0 0,0 0 0 0 0,0 0 1 0 0,1 1-1 0 0,-1-1 1 0 0,1 0-1 0 0,0 1 1 0 0,-1-1-1 0 0,1 1 0 0 0,0-1 1 0 0,1 1-1 0 0,-1 1-7 0 0,7 11 56 0 0,-3-13-49 0 0,1 0 0 0 0,-1 0 0 0 0,0 0 0 0 0,1-1 0 0 0,-1 1 0 0 0,1-1 0 0 0,-1 0 0 0 0,1 0-1 0 0,0 0 1 0 0,-1 0 0 0 0,1-1 0 0 0,0 1 0 0 0,0-1 0 0 0,0 0 0 0 0,-1 0 0 0 0,1-1 0 0 0,1 1-7 0 0,-4 0 1 0 0,3 0-1 0 0,1-1 0 0 0,-1 1-1 0 0,0-1 1 0 0,1 0 0 0 0,-1 0 0 0 0,0 0 0 0 0,1-1-1 0 0,-1 1 1 0 0,0-1 0 0 0,0 0 0 0 0,0 0 0 0 0,-1 0 0 0 0,1-1-1 0 0,0 0 1 0 0,-1 1 0 0 0,1-1 0 0 0,-1 0 0 0 0,2-3 0 0 0,-4 3-4 0 0,-1 0 0 0 0,1 0 0 0 0,-1 0 0 0 0,0 0 0 0 0,0 0 0 0 0,0 0 0 0 0,0 0 0 0 0,-1-1 0 0 0,1 1 0 0 0,-1 0 0 0 0,0 0 0 0 0,0 0 0 0 0,0 1 0 0 0,0-1 0 0 0,0-1 4 0 0,-15-30-20 0 0,14 33 25 0 0,1 0-1 0 0,0 0 1 0 0,0 0-1 0 0,-1 0 0 0 0,1 0 1 0 0,0 1-1 0 0,-1-1 1 0 0,1 0-1 0 0,-1 1 0 0 0,1-1 1 0 0,-1 1-1 0 0,1 0 1 0 0,-1-1-1 0 0,0 1 0 0 0,1 0 1 0 0,-1 0-1 0 0,1 0 1 0 0,-1 0-1 0 0,1 0 0 0 0,-1 0 1 0 0,0 1-1 0 0,1-1 1 0 0,-1 0-1 0 0,1 1 0 0 0,-1-1 1 0 0,1 1-1 0 0,-1 0 1 0 0,1-1-1 0 0,0 1 0 0 0,-1 0 1 0 0,1 0-1 0 0,0 0 1 0 0,-1 0-5 0 0,-15 10 210 0 0,-1 0 0 0 0,2 1 1 0 0,0 1-1 0 0,0 1 0 0 0,1 0 1 0 0,-13 16-211 0 0,12 10 415 0 0,16-40-408 0 0,-1 1-1 0 0,1 0 1 0 0,0-1-1 0 0,-1 1 1 0 0,1-1 0 0 0,0 1-1 0 0,0 0 1 0 0,0-1-1 0 0,-1 1 1 0 0,1 0-1 0 0,0 0 1 0 0,0-1-1 0 0,0 1 1 0 0,0 0 0 0 0,0-1-1 0 0,0 1 1 0 0,0 0-1 0 0,1-1 1 0 0,-1 1-1 0 0,0 0 1 0 0,0-1 0 0 0,0 1-1 0 0,1 0 1 0 0,-1-1-1 0 0,0 1 1 0 0,1 0-1 0 0,-1-1 1 0 0,1 1 0 0 0,-1-1-1 0 0,1 1 1 0 0,-1-1-1 0 0,1 1 1 0 0,-1-1-1 0 0,1 1 1 0 0,-1-1-1 0 0,1 0 1 0 0,-1 1 0 0 0,1-1-1 0 0,0 0 1 0 0,-1 1-1 0 0,1-1 1 0 0,0 0-1 0 0,-1 0 1 0 0,1 1 0 0 0,0-1-1 0 0,-1 0 1 0 0,1 0-1 0 0,0 0 1 0 0,-1 0-1 0 0,1 0 1 0 0,0 0 0 0 0,-1 0-1 0 0,1 0 1 0 0,0-1-1 0 0,0 1 1 0 0,-1 0-1 0 0,1 0 1 0 0,0-1-7 0 0,40-8 106 0 0,-33 5-126 0 0,0 0-1 0 0,0 0 1 0 0,0-1 0 0 0,-1 0 0 0 0,1 0-1 0 0,-1-1 1 0 0,-1 1 0 0 0,1-2-1 0 0,-1 1 1 0 0,1-2 20 0 0,34-42-932 0 0,-36 45 770 0 0,-5 5 93 0 0,1 0 0 0 0,-1 0 0 0 0,1 0 0 0 0,-1 0 0 0 0,0 0 1 0 0,1 0-1 0 0,-1 0 0 0 0,1 0 0 0 0,-1-1 0 0 0,1 1 0 0 0,-1 0 0 0 0,0 0 0 0 0,1 0 0 0 0,-1-1 1 0 0,1 1-1 0 0,-1 0 0 0 0,0 0 0 0 0,1-1 0 0 0,-1 1 0 0 0,0 0 0 0 0,0-1 0 0 0,1 1 0 0 0,-1 0 1 0 0,0-1-1 0 0,1 1 0 0 0,-1 0 0 0 0,0-1 0 0 0,0 1 0 0 0,0-1 0 0 0,0 1 0 0 0,1-1 0 0 0,-1 1 1 0 0,0 0-1 0 0,0-1 0 0 0,0 1 0 0 0,0-1 0 0 0,0 1 0 0 0,0-1 0 0 0,0 1 0 0 0,0 0 0 0 0,0-1 1 0 0,0 1-1 0 0,0-1 0 0 0,-1 1 0 0 0,1-1 0 0 0,0 1 0 0 0,0 0 0 0 0,0-1 0 0 0,-1 1 0 0 0,1-1 1 0 0,0 1-1 0 0,0 0 0 0 0,-1-1 0 0 0,1 1 0 0 0,0 0 0 0 0,0-1 0 0 0,-1 1 0 0 0,1 0 0 0 0,-1 0 1 0 0,1-1-1 0 0,0 1 0 0 0,-1 0 0 0 0,1 0 0 0 0,0-1 0 0 0,-1 1 0 0 0,1 0 0 0 0,-1 0 69 0 0,-24 10-7756 0 0,18-5 6058 0 0</inkml:trace>
  <inkml:trace contextRef="#ctx0" brushRef="#br1" timeOffset="57684.97">66 170 288 0 0,'0'0'989'0'0,"0"0"46"0"0,-7-1 680 0 0,20-8 1760 0 0,11 9-1132 0 0,-23 0-1863 0 0,23 1 7099 0 0,-24-1-7515 0 0,0 4 80 0 0,-6 0-5826 0 0,20-23-3690 0 0,-6 14 7418 0 0</inkml:trace>
  <inkml:trace contextRef="#ctx0" brushRef="#br1" timeOffset="87206.383">201 60 248 0 0,'-30'0'4385'0'0,"11"5"-2561"0"0,14-5 3450 0 0,3 0-4936 0 0,2 0-25 0 0,0 0-38 0 0,0 0-48 0 0,0 0-54 0 0,0 0-51 0 0,7 0 430 0 0,-14-4 179 0 0,14 3-224 0 0,-15 6-495 0 0,-5-5 225 0 0,19-4 572 0 0,-6 3-669 0 0,0 1-9 0 0,0 0-19 0 0,0 0-22 0 0,0 0-18 0 0,0 0-26 0 0,0 0-20 0 0,0 0-12 0 0,0 0-4 0 0,0 0-6 0 0,0 0-6 0 0,0 0-3 0 0,0 0 0 0 0,0 0 7 0 0,0 0 4 0 0,0 0-10 0 0,0 0-9 0 0,0 0 4 0 0,0 0 0 0 0,0 0 2 0 0,0 0 17 0 0,0 0 1 0 0,0 0 4 0 0,0 0 3 0 0,0 0 0 0 0,0 0 13 0 0,0 0 3 0 0,-8-4 305 0 0,8 3-343 0 0,2 1 0 0 0,3 0-1 0 0,-4 0-2 0 0,-1 0 4 0 0,0 0 6 0 0,0 0 1 0 0,0 0 0 0 0,0 0 3 0 0,-1 1-3 0 0,-12 3-9 0 0,11-4 7 0 0,2 0 6 0 0,0 0 2 0 0,0 0-3 0 0,0 0 4 0 0,0 0-1 0 0,0 0-6 0 0,0 0-6 0 0,0 0-2 0 0,0 0-2 0 0,0 0-3 0 0,0 0 6 0 0,0 0 8 0 0,0 0 0 0 0,0 0 2 0 0,0 0-2 0 0,0 0 3 0 0,-6-1 0 0 0,6-2-8 0 0,5 2 0 0 0,-4 1 5 0 0,-1 0 4 0 0,0 0-5 0 0,0 0-7 0 0,0 0-4 0 0,-9-5 97 0 0,4 5-89 0 0,3 0-4 0 0,-13-5 329 0 0,16 0-326 0 0,4 1-4 0 0,-43-3-5504 0 0,6-16-4128 0 0,24 17 7788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02T23:45:53.180"/>
    </inkml:context>
    <inkml:brush xml:id="br0">
      <inkml:brushProperty name="width" value="0.1" units="cm"/>
      <inkml:brushProperty name="height" value="0.1" units="cm"/>
      <inkml:brushProperty name="color" value="#F6630D"/>
    </inkml:brush>
  </inkml:definitions>
  <inkml:trace contextRef="#ctx0" brushRef="#br0">4 30 1856 0 0,'-4'1'6337'0'0,"5"-1"-5422"0"0,1-4-1603 0 0,2-9 61 0 0,-2 1-4353 0 0,-2 11 3923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02T23:45:56.993"/>
    </inkml:context>
    <inkml:brush xml:id="br0">
      <inkml:brushProperty name="width" value="0.1" units="cm"/>
      <inkml:brushProperty name="height" value="0.1" units="cm"/>
      <inkml:brushProperty name="color" value="#F6630D"/>
    </inkml:brush>
  </inkml:definitions>
  <inkml:trace contextRef="#ctx0" brushRef="#br0">0 0 1600 0 0,'0'0'568'0'0,"0"0"-36"0"0,6 0 770 0 0,-6 0-2428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02T23:45:58.445"/>
    </inkml:context>
    <inkml:brush xml:id="br0">
      <inkml:brushProperty name="width" value="0.1" units="cm"/>
      <inkml:brushProperty name="height" value="0.1" units="cm"/>
      <inkml:brushProperty name="color" value="#F6630D"/>
    </inkml:brush>
  </inkml:definitions>
  <inkml:trace contextRef="#ctx0" brushRef="#br0">5 0 1412 0 0,'0'0'751'0'0,"0"0"-56"0"0,0 0-81 0 0,0 0-15 0 0,-3 0 2503 0 0,2 0-7445 0 0,1 0 3297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17T22:21:55.59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248 127 460 0 0,'0'0'722'0'0,"-10"0"1246"0"0,9-1-250 0 0,10-2-1272 0 0,9-2 1201 0 0,-14 10-923 0 0,-7-7-384 0 0,-6-2 1816 0 0,18 9-1832 0 0,6-6-265 0 0,-7-13-7 0 0,-8 13-46 0 0,0 0-1 0 0,0 0 1 0 0,0 0 0 0 0,0 0 0 0 0,0 0 0 0 0,0 0 0 0 0,0 0 0 0 0,-1 0 0 0 0,1 0-1 0 0,0 0 1 0 0,-1 1 0 0 0,1-1 0 0 0,0 0 0 0 0,-1 0 0 0 0,1 0 0 0 0,-1 0 0 0 0,1 0-1 0 0,-1 1 1 0 0,1-1 0 0 0,-1 0 0 0 0,0 1 0 0 0,1-1 0 0 0,-1 0 0 0 0,0 1 0 0 0,0-1 0 0 0,0 1-1 0 0,1-1 1 0 0,-1 1 0 0 0,0-1 0 0 0,0 1 0 0 0,0-1 0 0 0,0 1 0 0 0,0 0 0 0 0,0 0-1 0 0,0 0 1 0 0,0-1 0 0 0,0 1 0 0 0,0 0 0 0 0,0 0-6 0 0,-34-9 229 0 0,-27 9-103 0 0,23 14-32 0 0,37-8-42 0 0,1-6-49 0 0,1 1 0 0 0,-1-1 0 0 0,1 1 1 0 0,-1-1-1 0 0,1 1 0 0 0,-1-1 0 0 0,1 1 0 0 0,0-1 1 0 0,-1 1-1 0 0,1-1 0 0 0,0 1 0 0 0,0-1 1 0 0,-1 1-1 0 0,1 0 0 0 0,0-1 0 0 0,0 1 0 0 0,0 0 1 0 0,0-1-1 0 0,-1 1 0 0 0,1 0 0 0 0,0-1 1 0 0,0 1-1 0 0,0-1 0 0 0,1 1 0 0 0,-1 0 0 0 0,0-1 1 0 0,0 1-1 0 0,0 0 0 0 0,0-1 0 0 0,1 1 1 0 0,-1-1-1 0 0,0 1 0 0 0,0 0 0 0 0,1-1 0 0 0,-1 1 1 0 0,0-1-1 0 0,1 1 0 0 0,-1-1 0 0 0,1 1 1 0 0,-1-1-1 0 0,1 1 0 0 0,-1-1 0 0 0,1 0 0 0 0,-1 1 1 0 0,1-1-1 0 0,-1 0 0 0 0,1 1-3 0 0,5 0 7 0 0,-1 1-1 0 0,1-1 0 0 0,-1-1 1 0 0,1 1-1 0 0,-1-1 1 0 0,1 0-1 0 0,0 0 1 0 0,-1-1-1 0 0,1 1 1 0 0,-1-1-1 0 0,1 0 1 0 0,-1-1-1 0 0,2 0-6 0 0,17-12 1 0 0,-24 9-4 0 0,0 4 7 0 0,0 0 1 0 0,1 0-1 0 0,-1 0 0 0 0,0 0 1 0 0,0 0-1 0 0,0 0 0 0 0,0 0 1 0 0,0 0-1 0 0,0 0 1 0 0,0 0-1 0 0,-1 0 0 0 0,1 0 1 0 0,0 0-1 0 0,-1 0 0 0 0,1 0 1 0 0,0 0-1 0 0,-1 1 0 0 0,1-1 1 0 0,-1 0-1 0 0,1 0 1 0 0,-1 0-1 0 0,0 0 0 0 0,1 1 1 0 0,-1-1-1 0 0,0 0 0 0 0,0 0 1 0 0,1 1-1 0 0,-1-1 1 0 0,0 1-1 0 0,0-1 0 0 0,0 1 1 0 0,0-1-1 0 0,0 1 0 0 0,0-1 1 0 0,0 1-5 0 0,-10-2 38 0 0,1 1-1 0 0,-1 0 1 0 0,0 0 0 0 0,0 1 0 0 0,0 0 0 0 0,1 1-1 0 0,-1 1 1 0 0,0 0 0 0 0,1 0 0 0 0,-2 1-38 0 0,8-1 26 0 0,0-1 1 0 0,0 1-1 0 0,0 1 0 0 0,0-1 1 0 0,0 0-1 0 0,0 1 0 0 0,0 0 1 0 0,1 0-1 0 0,0 0 0 0 0,-1 0 1 0 0,-1 4-27 0 0,4-6 4 0 0,1 0 0 0 0,0 0 0 0 0,-1 0 1 0 0,1 0-1 0 0,0 1 0 0 0,0-1 0 0 0,0 0 0 0 0,0 0 0 0 0,0 0 1 0 0,0 0-1 0 0,0 0 0 0 0,0 0 0 0 0,1 1 0 0 0,-1-1 1 0 0,0 0-1 0 0,1 0 0 0 0,-1 0 0 0 0,0 0 0 0 0,1 0 1 0 0,0 0-1 0 0,-1 0 0 0 0,1 0 0 0 0,-1 0 0 0 0,1-1 0 0 0,0 1 1 0 0,0 0-1 0 0,0 0 0 0 0,-1 0 0 0 0,1-1 0 0 0,0 1 1 0 0,0 0-1 0 0,0-1 0 0 0,0 1 0 0 0,0-1 0 0 0,0 1 0 0 0,1-1-4 0 0,7 1-12 0 0,1-1 0 0 0,0 0 0 0 0,0 0 0 0 0,-1-1-1 0 0,1-1 1 0 0,-1 1 0 0 0,1-2 0 0 0,-1 1-1 0 0,1-1 1 0 0,-1-1 0 0 0,0 0 0 0 0,0 0 0 0 0,-1 0-1 0 0,1-1 1 0 0,1-2 12 0 0,-7 4-9 0 0,0 0 0 0 0,0 0 0 0 0,0-1 1 0 0,0 1-1 0 0,-1-1 0 0 0,1 0 0 0 0,-1 0 0 0 0,0 0 0 0 0,0 0 0 0 0,-1 0 0 0 0,1 0 0 0 0,-1-1 9 0 0,0 3 11 0 0,-1 0 0 0 0,0 0 0 0 0,0 0 0 0 0,0 0 0 0 0,0 0 0 0 0,-1 0 0 0 0,1 0 0 0 0,-1 0 0 0 0,1 0 0 0 0,-1 0 0 0 0,1 0 0 0 0,-1 0 0 0 0,0 1 0 0 0,0-1 0 0 0,0 0 0 0 0,0 0 0 0 0,0 1 0 0 0,-1-1 0 0 0,1 1 0 0 0,0-1 0 0 0,-1 1 0 0 0,1-1 0 0 0,-1 1 0 0 0,1 0 0 0 0,-1 0 0 0 0,0 0 0 0 0,0 0 0 0 0,1 0 0 0 0,-1 0 0 0 0,0 0 0 0 0,0 0 0 0 0,0 1 0 0 0,0-1 0 0 0,0 1 0 0 0,0 0 0 0 0,0-1 0 0 0,0 1 0 0 0,0 0 0 0 0,0 0 0 0 0,0 0 0 0 0,0 1 0 0 0,0-1 0 0 0,0 0 0 0 0,0 1 0 0 0,0-1 0 0 0,0 1 0 0 0,0 0 0 0 0,0-1 0 0 0,1 1 0 0 0,-1 0-1 0 0,0 0-9 0 0,-11 3 40 0 0,8-3-26 0 0,1 0 1 0 0,-1 0-1 0 0,1 1 1 0 0,0 0 0 0 0,-1-1-1 0 0,1 1 1 0 0,0 1 0 0 0,0-1-1 0 0,0 1 1 0 0,0-1-1 0 0,1 1 1 0 0,-1 0 0 0 0,-1 2-16 0 0,-3 3 42 0 0,7-7-40 0 0,0-1 0 0 0,0 1 0 0 0,0 0 0 0 0,0-1 0 0 0,0 1 0 0 0,0 0 0 0 0,0 0 0 0 0,0 0 0 0 0,1 0 0 0 0,-1 0 1 0 0,0 0-1 0 0,1 0 0 0 0,-1 0 0 0 0,0 0 0 0 0,1 0 0 0 0,-1 0 0 0 0,1 0 0 0 0,0 0 0 0 0,-1 1 0 0 0,1-1 0 0 0,0 0 0 0 0,0 0 1 0 0,0 1-1 0 0,-1-1 0 0 0,1 0 0 0 0,1 0 0 0 0,-1 0 0 0 0,0 1 0 0 0,0-1 0 0 0,1 1-2 0 0,16 17 71 0 0,21-20 2 0 0,-36 1-72 0 0,-1 0-1 0 0,0 0 0 0 0,1 0 0 0 0,-1 0 1 0 0,0 0-1 0 0,0-1 0 0 0,0 1 0 0 0,0 0 0 0 0,1-1 1 0 0,-1 1-1 0 0,0 0 0 0 0,0-1 0 0 0,0 0 0 0 0,0 1 1 0 0,0-1-1 0 0,0 1 0 0 0,0-1 0 0 0,0 0 1 0 0,0 0-1 0 0,0 0 0 0 0,-1 0 0 0 0,1 1 0 0 0,0-1 1 0 0,-1 0-1 0 0,1 0 0 0 0,0 0 0 0 0,-1-1 1 0 0,1 1-1 0 0,-1 0 0 0 0,1 0 0 0 0,-1 0 0 0 0,0 0 1 0 0,1 0-1 0 0,-1 0 0 0 0,0-1 0 0 0,0 1 0 0 0,0 0 1 0 0,0 0-1 0 0,0-1 0 0 0,0 1 5 0 0,0-1 1 0 0,0 0-1 0 0,-1 0 1 0 0,1 1-1 0 0,-1-1 0 0 0,1 0 1 0 0,-1 1-1 0 0,1-1 1 0 0,-1 0-1 0 0,0 1 0 0 0,0-1 1 0 0,0 1-1 0 0,0 0 1 0 0,0-1-1 0 0,0 1 1 0 0,0 0-1 0 0,0-1 0 0 0,-1 1 1 0 0,1 0-1 0 0,0 0 1 0 0,-1 0-1 0 0,1 0 0 0 0,-1 0 1 0 0,1 0-1 0 0,-1 1 1 0 0,1-1-1 0 0,-1 0 1 0 0,0 1-1 0 0,1-1 0 0 0,-1 1 1 0 0,0 0-1 0 0,1-1 1 0 0,-3 1-6 0 0,3 0-4 0 0,0 1 0 0 0,0-1 3 0 0,1 0 1 0 0,0 0 0 0 0,0 0 0 0 0,-1 0-1 0 0,1 1 1 0 0,0-1 0 0 0,-1 0 0 0 0,1 0 0 0 0,0 0-1 0 0,0 0 1 0 0,-1 0 0 0 0,1 1 0 0 0,0-1-1 0 0,0 0 1 0 0,-1 0 0 0 0,1 1 0 0 0,0-1-1 0 0,0 0 1 0 0,0 0 0 0 0,0 1 0 0 0,-1-1 0 0 0,1 0-1 0 0,0 0 1 0 0,0 1 0 0 0,0-1 0 0 0,0 0-1 0 0,0 1 1 0 0,0-1 0 0 0,0 0 0 0 0,0 1-1 0 0,0-1 1 0 0,0 0 0 0 0,0 0 0 0 0,0 1 0 0 0,0-1-1 0 0,0 0 1 0 0,0 1 0 0 0,0-1 0 0 0,0 0-1 0 0,0 1 1 0 0,0-1 0 0 0,0 0 0 0 0,0 0-1 0 0,1 1 1 0 0,-1-1 0 0 0,0 0 0 0 0,0 0 0 0 0,0 1-1 0 0,1-1 1 0 0,-1 0 0 0 0,0 0 0 0 0,0 1-1 0 0,0-1 1 0 0,1 0 0 0 0,-1 0 0 0 0,0 0-1 0 0,1 0 1 0 0,-1 1 0 0 0,0-1 0 0 0,0 0 0 0 0,1 0-1 0 0,-1 0 1 0 0,0 0 0 0 0,1 0 0 0 0,1 10 8 0 0,28 20 35 0 0,-21-21-30 0 0,-9-8-5 0 0,1 8 37 0 0,6-4-65 0 0,-7-4 26 0 0,0-1 0 0 0,0 0 8 0 0,0 0 2 0 0,-1-9 47 0 0,-2 8-50 0 0,1-1-1 0 0,-1 1 1 0 0,1 0-1 0 0,-1 0 1 0 0,0 1-1 0 0,0-1 1 0 0,1 0 0 0 0,-1 1-1 0 0,0 0 1 0 0,0-1-1 0 0,1 1 1 0 0,-1 1 0 0 0,0-1-1 0 0,0 0 1 0 0,1 0-1 0 0,-2 1-12 0 0,-9 1 42 0 0,0 1-1 0 0,1 1 1 0 0,-1 0 0 0 0,1 0-1 0 0,0 1 1 0 0,0 0-1 0 0,0 1 1 0 0,1 1-42 0 0,10-6 13 0 0,-1-1 0 0 0,1 1 0 0 0,0 0 1 0 0,0-1-1 0 0,0 1 0 0 0,0 0 0 0 0,0 0 0 0 0,0 0 0 0 0,0 0 1 0 0,1 0-1 0 0,-1 0 0 0 0,0 0 0 0 0,0 0 0 0 0,1 0 0 0 0,-1 0 1 0 0,1 0-1 0 0,-1 0 0 0 0,1 1 0 0 0,-1-1 0 0 0,1 0 0 0 0,0 0 1 0 0,0 1-1 0 0,-1-1 0 0 0,1 0 0 0 0,0 1 0 0 0,0-1 0 0 0,0 1-13 0 0,2 0 11 0 0,-1-1-1 0 0,0 1 0 0 0,0-1 1 0 0,1 1-1 0 0,-1-1 0 0 0,1 1 1 0 0,0-1-1 0 0,-1 0 0 0 0,1 0 1 0 0,0 0-1 0 0,0 0 1 0 0,-1 0-1 0 0,1 0 0 0 0,0 0 1 0 0,0-1-1 0 0,0 1 0 0 0,0-1 1 0 0,0 1-1 0 0,0-1 0 0 0,0 0 1 0 0,0 0-1 0 0,0 1 0 0 0,0-2 1 0 0,0 1-1 0 0,2 0-10 0 0,100-20 43 0 0,-101 19-56 0 0,0 1 0 0 0,0-1 1 0 0,-1 1-1 0 0,1-1 0 0 0,0 0 1 0 0,-1 0-1 0 0,1 0 0 0 0,0-1 0 0 0,-1 1 1 0 0,1-1-1 0 0,-1 1 0 0 0,0-1 1 0 0,0 0-1 0 0,1 0 0 0 0,-1 0 1 0 0,0 0-1 0 0,-1 0 0 0 0,1 0 0 0 0,0 0 1 0 0,-1-1-1 0 0,1 1 0 0 0,-1-1 1 0 0,1 1-1 0 0,-1-1 0 0 0,0 0 13 0 0,-18-3-1438 0 0,-30 11-2740 0 0,0 4-1950 0 0,38-8 4351 0 0</inkml:trace>
  <inkml:trace contextRef="#ctx0" brushRef="#br0" timeOffset="23294.411">120 192 452 0 0,'-7'-1'1873'0'0,"-3"-3"1089"0"0,42 4-500 0 0,-8 0-1438 0 0,-23 0-824 0 0,-1 0-3 0 0,0 0-15 0 0,0 0-29 0 0,0 0-27 0 0,0 0-33 0 0,0 0-27 0 0,0 0-22 0 0,0 0-13 0 0,0 0-4 0 0,0 0-1 0 0,0 0 3 0 0,0 0 12 0 0,0 0 19 0 0,7 5 651 0 0,-6-5-587 0 0,-1 0 11 0 0,9 0 425 0 0,22-4-257 0 0,7 2-295 0 0,4-12 27 0 0,-41 13-32 0 0,0 1-2 0 0,0-1 0 0 0,-1 1 0 0 0,1 0 1 0 0,0 0-1 0 0,0-1 0 0 0,-1 1 0 0 0,1 0 0 0 0,0-1 0 0 0,-1 1 0 0 0,1-1 0 0 0,-1 1 0 0 0,1-1 0 0 0,0 1 0 0 0,-1-1 0 0 0,1 1 0 0 0,-1-1 0 0 0,1 0 0 0 0,-1 1 1 0 0,0-1-1 0 0,1 0 0 0 0,-1 1 0 0 0,0-1 0 0 0,1 0 0 0 0,-1 0 0 0 0,0 1 0 0 0,0-1 0 0 0,0 0 0 0 0,0 0 0 0 0,0 1 0 0 0,1-1 0 0 0,-1 0 0 0 0,-1 0 0 0 0,1 0 0 0 0,0 1 1 0 0,0-1-1 0 0,0 0 0 0 0,0 0 0 0 0,-1 0-1 0 0,-2-2 44 0 0,1 1-1 0 0,-1-1 1 0 0,-1 1 0 0 0,1 0 0 0 0,0 0 0 0 0,-1 0-1 0 0,1 1 1 0 0,-1-1 0 0 0,1 1 0 0 0,-1-1 0 0 0,1 1 0 0 0,-1 1-1 0 0,0-1 1 0 0,-3 0-44 0 0,-24-4 175 0 0,29 1-154 0 0,-4 4-17 0 0,13 9 24 0 0,1 11 72 0 0,8-6-38 0 0,-2-14-12 0 0,-4-9-98 0 0,4-25-118 0 0,-35 9 146 0 0,4 21 74 0 0,-6 7-34 0 0,19-2-15 0 0,1 0 0 0 0,-1 0 0 0 0,0 0 1 0 0,0 1-1 0 0,1-1 0 0 0,-1 1 0 0 0,1 0 1 0 0,0 0-1 0 0,-1 0 0 0 0,1 1 0 0 0,0-1 1 0 0,0 1-1 0 0,1-1 0 0 0,-1 1 0 0 0,0 0 1 0 0,0 1-6 0 0,3 15 21 0 0,2-18-19 0 0,1 0 1 0 0,-1 0-1 0 0,0-1 0 0 0,0 1 1 0 0,0 0-1 0 0,1-1 0 0 0,-1 0 1 0 0,0 1-1 0 0,0-1 1 0 0,1 0-1 0 0,-1 0 0 0 0,0 0 1 0 0,1-1-1 0 0,-1 1 1 0 0,0-1-1 0 0,0 1 0 0 0,1-1 1 0 0,-1 0-1 0 0,0 1 0 0 0,0-1 1 0 0,0 0-1 0 0,0-1 1 0 0,2 0-3 0 0,18-14-28 0 0,-19 12 22 0 0,2-22 4 0 0,-5 25 17 0 0,-1-1 0 0 0,0 1 0 0 0,0-1 0 0 0,0 1 0 0 0,0-1 0 0 0,0 1 0 0 0,0 0 0 0 0,-1-1 1 0 0,1 1-1 0 0,0 0 0 0 0,-1 0 0 0 0,1 0 0 0 0,0 0 0 0 0,-1 0 0 0 0,0 0 0 0 0,1 1 0 0 0,-1-1 1 0 0,1 0-1 0 0,-1 1 0 0 0,0-1 0 0 0,1 1 0 0 0,-1 0 0 0 0,0-1 0 0 0,0 1 0 0 0,1 0 0 0 0,-1 0 1 0 0,0 0-1 0 0,0 0 0 0 0,1 1 0 0 0,-2-1-15 0 0,-1 1 49 0 0,-1 1 1 0 0,1 0 0 0 0,0 0-1 0 0,0 0 1 0 0,0 0-1 0 0,0 1 1 0 0,0-1-1 0 0,0 1 1 0 0,1 0-1 0 0,0 0 1 0 0,-1 0-1 0 0,1 1 1 0 0,-3 3-50 0 0,5 14 183 0 0,24-8-53 0 0,-14-16-113 0 0,22-3-26 0 0,-30 5 9 0 0,0 0 0 0 0,0-1-1 0 0,0 1 1 0 0,-1 0 0 0 0,1-1 0 0 0,0 1 0 0 0,0 0 0 0 0,-1-1 0 0 0,1 1 0 0 0,-1-1 0 0 0,1 1 0 0 0,-1-1 0 0 0,0 1 0 0 0,1-1 0 0 0,-1 0 0 0 0,0 1 0 0 0,0-1 0 0 0,0 1 0 0 0,0-1-1 0 0,0 0 1 0 0,-1 1 0 0 0,1-1 0 0 0,0 1 0 0 0,-1-1 0 0 0,1 1 0 0 0,-1-1 0 0 0,0 1 0 0 0,1 0 0 0 0,-1-1 0 0 0,0 1 0 0 0,0-1 0 0 0,0 1 0 0 0,0 0 0 0 0,0-1 0 0 0,-1 2 2 0 0,1-1 0 0 0,-1 0 0 0 0,1 1 0 0 0,0-1 0 0 0,-1 1 0 0 0,1 0 1 0 0,-1-1-1 0 0,1 1 0 0 0,-1 0 0 0 0,1 0 0 0 0,-1 0 0 0 0,1 0 0 0 0,-1 0 0 0 0,1 0 1 0 0,-1 1-1 0 0,1-1 0 0 0,-1 0 0 0 0,1 1 0 0 0,-1-1 0 0 0,1 1 0 0 0,0 0 1 0 0,-1-1-1 0 0,1 1 0 0 0,0 0 0 0 0,0 0 0 0 0,-1 0 0 0 0,1 0 0 0 0,0 0 0 0 0,0 0 1 0 0,0 0-1 0 0,0 0 0 0 0,0 0 0 0 0,0 0 0 0 0,0 1 0 0 0,1-1 0 0 0,-1 1-2 0 0,-5 14 60 0 0,13-7-12 0 0,9-5 114 0 0,-39-28 165 0 0,-11 8 387 0 0,12 7-290 0 0,-3 25 136 0 0,20-11-463 0 0,-22 29 214 0 0,27-33-484 0 0,0 0 0 0 0,1 0 0 0 0,-1 0 0 0 0,0 0 0 0 0,0 1 0 0 0,1-1-1 0 0,-1 0 1 0 0,1 0 0 0 0,-1 0 0 0 0,1 0 0 0 0,-1 0 0 0 0,1 0 0 0 0,-1-1 0 0 0,1 1-1 0 0,0 0 1 0 0,0 0 0 0 0,-1 0 0 0 0,1-1 0 0 0,0 1 0 0 0,0 0 0 0 0,0-1 0 0 0,0 1-1 0 0,0 0 1 0 0,0-1 0 0 0,0 1 0 0 0,0-1 0 0 0,0 0 0 0 0,0 1 0 0 0,0-1 0 0 0,0 0-1 0 0,0 0 1 0 0,0 0 0 0 0,1 1 0 0 0,-1-1 0 0 0,0 0 0 0 0,0-1 0 0 0,0 1 0 0 0,1 0 173 0 0,39-13-8150 0 0,-25 7 6070 0 0</inkml:trace>
  <inkml:trace contextRef="#ctx0" brushRef="#br1" timeOffset="58315.284">96 107 120 0 0,'0'0'963'0'0,"0"0"50"0"0,1 4 759 0 0,22-7 1707 0 0,-23 2-3073 0 0,5 1 646 0 0,4 0 700 0 0,-7-4 2250 0 0,-2 3-3750 0 0,-8 2 699 0 0,15 3 243 0 0,-6-4-1081 0 0,-1-2 1211 0 0,1-5-13454 0 0,14 1 7853 0 0,-7 1 2611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17T22:22:01.457"/>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48 190 180 0 0,'0'0'787'0'0,"0"0"-39"0"0,0 0-91 0 0,0 0-98 0 0,0 0-83 0 0,0 0-71 0 0,0 0-39 0 0,0 0-28 0 0,2-11 925 0 0,6 7-1207 0 0,0-1 571 0 0,-2 5 1576 0 0,-6 0-2198 0 0,0 0 7 0 0,0 0 9 0 0,0 0 15 0 0,0 0 13 0 0,0 0 17 0 0,0 0 8 0 0,7 10 237 0 0,-4-6-286 0 0,34-3 44 0 0,-28-6-42 0 0,-10 4-1 0 0,0 0 1 0 0,0-1-1 0 0,0 1 0 0 0,-1 0 0 0 0,1 0 1 0 0,0 0-1 0 0,-1 0 0 0 0,1 0 0 0 0,0 0 1 0 0,-1 0-1 0 0,1 0 0 0 0,-1 1 0 0 0,0-1 1 0 0,1 0-1 0 0,-1 1 0 0 0,0 0 0 0 0,1-1 1 0 0,-1 1-1 0 0,0 0 0 0 0,1 0 0 0 0,-1 0 1 0 0,0 0-1 0 0,1 0 0 0 0,-1 0 0 0 0,0 0 0 0 0,1 1 1 0 0,-2-1-27 0 0,0 0 38 0 0,-1 0 4 0 0,0 1-1 0 0,0-1 1 0 0,1 0 0 0 0,-1 1-1 0 0,0 0 1 0 0,1 0 0 0 0,-1 0-1 0 0,1 0 1 0 0,-1 1 0 0 0,1-1-1 0 0,-1 1 1 0 0,1 0 0 0 0,0 0-1 0 0,-2 2-41 0 0,2-3 18 0 0,-8 4 19 0 0,11-5-36 0 0,-1 0 0 0 0,0 0 0 0 0,1 0 0 0 0,-1 0-1 0 0,1 1 1 0 0,-1-1 0 0 0,1 0 0 0 0,-1 0 0 0 0,1 0 0 0 0,-1 1 0 0 0,1-1 0 0 0,-1 0 0 0 0,1 1-1 0 0,-1-1 1 0 0,1 0 0 0 0,-1 1 0 0 0,1-1 0 0 0,0 1 0 0 0,-1-1 0 0 0,1 1 0 0 0,0-1 0 0 0,-1 1 0 0 0,1-1-1 0 0,0 1 1 0 0,-1-1 0 0 0,1 1 0 0 0,0-1 0 0 0,0 1 0 0 0,0-1 0 0 0,0 1 0 0 0,0 0 0 0 0,-1-1 0 0 0,1 1-1 0 0,0-1 1 0 0,0 1-1 0 0,16 5 2 0 0,-5-6-56 0 0,-1-1 0 0 0,0 0 0 0 0,0 0-1 0 0,0-1 1 0 0,-1-1 0 0 0,1 1 0 0 0,0-2-1 0 0,5-2 55 0 0,10-8 80 0 0,-50 8 533 0 0,-20 6 84 0 0,42 5-603 0 0,-4 1-46 0 0,9-2-44 0 0,3 0-2 0 0,-4-3 3 0 0,0-1 1 0 0,0 0 0 0 0,0-1 0 0 0,0 1 1 0 0,0 0-1 0 0,0-1 0 0 0,-1 1 0 0 0,1-1 0 0 0,0 0 0 0 0,0 1 0 0 0,0-1 0 0 0,-1 1 0 0 0,1-1 1 0 0,0 0-1 0 0,-1 0 0 0 0,1 1 0 0 0,-1-1 0 0 0,1 0 0 0 0,-1 0 0 0 0,1 0 0 0 0,-1 0 0 0 0,0 0 1 0 0,1 1-1 0 0,-1-1 0 0 0,0 0 0 0 0,0 0 0 0 0,1 0 0 0 0,-1 0 0 0 0,0 0-6 0 0,6-14 108 0 0,-3 5 119 0 0,3-5 439 0 0,1 10-307 0 0,-6 21 687 0 0,8-11-2070 0 0,6-11-5508 0 0,-15-8 2392 0 0,0 8 2332 0 0</inkml:trace>
  <inkml:trace contextRef="#ctx0" brushRef="#br1" timeOffset="57192.871">144 91 76 0 0,'-1'-11'5473'0'0,"1"11"-5434"0"0,0 0 1 0 0,0 0 0 0 0,1 0 0 0 0,-1-1 0 0 0,0 1 0 0 0,0 0 0 0 0,0 0 0 0 0,0 0 0 0 0,1 0 0 0 0,-1 0 0 0 0,0 0 0 0 0,0-1 0 0 0,0 1-1 0 0,0 0 1 0 0,0 0 0 0 0,1 0 0 0 0,-1 0 0 0 0,0 0 0 0 0,0-1 0 0 0,0 1 0 0 0,0 0 0 0 0,0 0 0 0 0,0 0 0 0 0,0-1 0 0 0,0 1 0 0 0,0 0 0 0 0,0 0-1 0 0,0 0 1 0 0,0-1 0 0 0,0 1 0 0 0,0 0 0 0 0,0 0 0 0 0,0 0 0 0 0,0-1 0 0 0,0 1 0 0 0,0 0 0 0 0,0 0 0 0 0,0 0 0 0 0,0-1 0 0 0,0 1-1 0 0,0 0 1 0 0,0 0 0 0 0,0 0 0 0 0,0-1 0 0 0,-1 1 0 0 0,1 0 0 0 0,0 0 0 0 0,0 0 0 0 0,0 0 0 0 0,0 0 0 0 0,0-1 0 0 0,-1 1 0 0 0,1 0 0 0 0,0 0-1 0 0,0 0 1 0 0,0 0 0 0 0,-1 0 0 0 0,1 0 0 0 0,0 0 0 0 0,0 0-40 0 0,1-4 714 0 0,-1 3 2295 0 0,-16 15-736 0 0,2-8 5 0 0,4-1-126 0 0,5-3-886 0 0,2-5 6608 0 0,11-16-7448 0 0,16-5-8592 0 0,-19 19 5134 0 0,-4 4 2535 0 0,1 1 0 0 0,-1-1 1 0 0,0 0-1 0 0,0 0 0 0 0,0 0 0 0 0,0 0 1 0 0,0 0-1 0 0,0 0 0 0 0,0 0 1 0 0,0 0-1 0 0,0 0 0 0 0,-1 0 1 0 0,1-1-1 0 0,0 1 0 0 0,-1 0 1 0 0,1 0-1 0 0,-1-1 0 0 0,1 1 1 0 0,-1-1-1 0 0,0 1 0 0 0,1 0 0 0 0,-1-1 1 0 0,0 1-1 0 0,0 0 0 0 0,0-2 497 0 0,-7-7-2820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17T22:22:44.859"/>
    </inkml:context>
    <inkml:brush xml:id="br0">
      <inkml:brushProperty name="width" value="0.05" units="cm"/>
      <inkml:brushProperty name="height" value="0.05" units="cm"/>
      <inkml:brushProperty name="color" value="#E71224"/>
    </inkml:brush>
  </inkml:definitions>
  <inkml:trace contextRef="#ctx0" brushRef="#br0">135 155 412 0 0,'-8'-5'1868'0'0,"10"1"-1219"0"0,11 3 805 0 0,-12 1-1261 0 0,-1 0 17 0 0,0 0 12 0 0,0 0 0 0 0,0 4 1763 0 0,31-8 672 0 0,2 0-2547 0 0,-2 2-26 0 0,-22-2-12 0 0,0-5 212 0 0,-9 9-282 0 0,0 0 0 0 0,-1 0 0 0 0,1 0 0 0 0,0-1 0 0 0,0 1 0 0 0,0 0 0 0 0,-1 0 0 0 0,1 0 0 0 0,0 0 0 0 0,0-1 0 0 0,0 1 0 0 0,-1 0 0 0 0,1 0 0 0 0,0 0 0 0 0,0-1-1 0 0,0 1 1 0 0,0 0 0 0 0,0 0 0 0 0,-1 0 0 0 0,1-1 0 0 0,0 1 0 0 0,0 0 0 0 0,0 0 0 0 0,0-1 0 0 0,0 1 0 0 0,0 0 0 0 0,0-1 0 0 0,0 1 0 0 0,0 0 0 0 0,0 0 0 0 0,0-1 0 0 0,0 1 0 0 0,0 0 0 0 0,0 0-1 0 0,0-1 1 0 0,0 1 0 0 0,0 0 0 0 0,1 0 0 0 0,-1-1 0 0 0,0 1 0 0 0,0 0 0 0 0,0 0 0 0 0,0 0 0 0 0,0-1 0 0 0,1 1 0 0 0,-1 0 0 0 0,0 0 0 0 0,0 0 0 0 0,0-1 0 0 0,1 1 0 0 0,-1 0-2 0 0,-23-9 0 0 0,-2 8 19 0 0,-24 5 70 0 0,20 1 23 0 0,14-1 13 0 0,15-4-124 0 0,-1 0-1 0 0,1 0 1 0 0,0 0 0 0 0,-1 0-1 0 0,1 0 1 0 0,-1 0 0 0 0,1 0-1 0 0,-1 0 1 0 0,1 1 0 0 0,0-1-1 0 0,-1 0 1 0 0,1 0 0 0 0,-1 0-1 0 0,1 0 1 0 0,0 1-1 0 0,-1-1 1 0 0,1 0 0 0 0,0 0-1 0 0,-1 1 1 0 0,1-1 0 0 0,0 0-1 0 0,-1 0 1 0 0,1 1 0 0 0,0-1-1 0 0,0 0 1 0 0,-1 1 0 0 0,1-1-1 0 0,0 1 1 0 0,0-1 0 0 0,0 0-1 0 0,-1 1 1 0 0,1-1 0 0 0,0 1-1 0 0,0-1 1 0 0,0 0-1 0 0,0 1 1 0 0,0-1 0 0 0,0 1-1 0 0,0-1 1 0 0,0 1 0 0 0,0-1-1 0 0,0 0 1 0 0,0 1 0 0 0,0-1-1 0 0,0 1 0 0 0,7 17 93 0 0,2-12-12 0 0,15-2-3 0 0,-17-6-80 0 0,1 0 1 0 0,-1-1 0 0 0,0 0 0 0 0,-1-1-1 0 0,1 1 1 0 0,-1-1 0 0 0,1-1 0 0 0,-1 1-1 0 0,5-6 2 0 0,-3-4-10 0 0,-4 9 28 0 0,-5 5-17 0 0,1 0 0 0 0,0 0 0 0 0,0 0 0 0 0,-1 0 1 0 0,1 0-1 0 0,0 0 0 0 0,0 0 0 0 0,0 0 0 0 0,-1 0 0 0 0,1 0 1 0 0,0-1-1 0 0,0 1 0 0 0,0 0 0 0 0,-1 0 0 0 0,1 0 0 0 0,0 0 0 0 0,0 0 1 0 0,0 0-1 0 0,0-1 0 0 0,-1 1 0 0 0,1 0 0 0 0,0 0 0 0 0,0 0 1 0 0,0 0-1 0 0,0-1 0 0 0,0 1 0 0 0,0 0 0 0 0,-1 0 0 0 0,1 0 0 0 0,0-1 1 0 0,0 1-1 0 0,0 0 0 0 0,0 0 0 0 0,0-1 0 0 0,0 1 0 0 0,0 0 1 0 0,0 0-1 0 0,0 0 0 0 0,0-1 0 0 0,0 1 0 0 0,0 0 0 0 0,0 0 0 0 0,0 0 1 0 0,0-1-1 0 0,0 1 0 0 0,1 0 0 0 0,-1 0 0 0 0,0-1 0 0 0,0 1 1 0 0,0 0-1 0 0,0 0 0 0 0,0 0 0 0 0,0 0 0 0 0,0-1 0 0 0,1 1 0 0 0,-1 0 1 0 0,0 0-1 0 0,0 0 0 0 0,0 0 0 0 0,1 0 0 0 0,-1-1 0 0 0,0 1 1 0 0,0 0-1 0 0,0 0-1 0 0,-2-4 62 0 0,-21 8 22 0 0,8 5-46 0 0,23 2 45 0 0,31-15-12 0 0,-14-7-71 0 0,-18-4 12 0 0,-10 10-10 0 0,-2 3 6 0 0,-1 0 1 0 0,1 0-1 0 0,-1 0 1 0 0,0 1-1 0 0,0 0 1 0 0,0 0-1 0 0,0 1 0 0 0,1-1 1 0 0,-1 1-1 0 0,0 0 1 0 0,0 1-1 0 0,0 0 1 0 0,-3 0-9 0 0,-16 9 47 0 0,17 7 17 0 0,8-14-43 0 0,31 6 131 0 0,49-25-7 0 0,-79 16-145 0 0,0 0 0 0 0,0 0 0 0 0,0-1 0 0 0,0 1 0 0 0,1 0-1 0 0,-1-1 1 0 0,0 1 0 0 0,0-1 0 0 0,0 1 0 0 0,0-1 0 0 0,0 0 0 0 0,0 1 0 0 0,0-1-1 0 0,0 0 1 0 0,0 0 0 0 0,0 0 0 0 0,-1 0 0 0 0,1 0 0 0 0,0 0 0 0 0,0 0 0 0 0,-1 0-1 0 0,1 0 1 0 0,-1 0 0 0 0,1 0 0 0 0,-1 0 0 0 0,1 0 0 0 0,-1 0 0 0 0,0-1 0 0 0,0 1-1 0 0,1 0 1 0 0,-1 0 0 0 0,0 0 0 0 0,0-2 0 0 0,-25-11-21 0 0,17 13 22 0 0,0 0 0 0 0,0 1 0 0 0,0 0-1 0 0,0 0 1 0 0,0 1 0 0 0,0 0 0 0 0,0 0-1 0 0,-7 2 0 0 0,-31 11 35 0 0,44-13-34 0 0,1-1 0 0 0,0 1 0 0 0,0-1 1 0 0,0 1-1 0 0,0-1 0 0 0,1 1 0 0 0,-1 0 0 0 0,0-1 0 0 0,0 1 0 0 0,0 0 0 0 0,0 0 1 0 0,1-1-1 0 0,-1 1 0 0 0,0 0 0 0 0,1 0 0 0 0,-1 0 0 0 0,0 0 0 0 0,1 0 0 0 0,-1 0 0 0 0,1 0 1 0 0,0 0-1 0 0,-1 0 0 0 0,1 0 0 0 0,0 0 0 0 0,0 1 0 0 0,0-1 0 0 0,-1 0 0 0 0,1 0 1 0 0,0 0-1 0 0,1 0 0 0 0,-1 0 0 0 0,0 0 0 0 0,0 1 0 0 0,0-1 0 0 0,1 0 0 0 0,-1 0 0 0 0,1 0-1 0 0,1 1 6 0 0,1 0-1 0 0,-1 0 0 0 0,1-1 1 0 0,0 1-1 0 0,0-1 0 0 0,-1 0 1 0 0,1 1-1 0 0,0-1 0 0 0,0-1 1 0 0,0 1-1 0 0,1 0 0 0 0,-1-1 1 0 0,0 0-1 0 0,0 1 0 0 0,0-1 1 0 0,0 0-1 0 0,2-1-5 0 0,-2 1 4 0 0,7 1 3 0 0,0-1 1 0 0,0-1-1 0 0,0 0 1 0 0,0 0-1 0 0,0-1 1 0 0,-1 0-1 0 0,6-2-7 0 0,-14 4 2 0 0,0 0-1 0 0,0 0 1 0 0,0-1-1 0 0,0 1 1 0 0,0 0-1 0 0,0-1 1 0 0,0 1-1 0 0,0-1 1 0 0,0 1-1 0 0,0-1 1 0 0,0 0-1 0 0,0 1 1 0 0,0-1-1 0 0,0 0 1 0 0,0 0-1 0 0,0 0 1 0 0,-1 1-1 0 0,1-1 1 0 0,0 0-1 0 0,-1 0 1 0 0,1 0-1 0 0,-1 0 1 0 0,1 0-1 0 0,-1 0 1 0 0,1 0-1 0 0,-1-1 1 0 0,0 1-1 0 0,1 0 1 0 0,-1 0-1 0 0,0 0 1 0 0,0 0-1 0 0,0 0 1 0 0,0 0-1 0 0,0-1 1 0 0,0 1-1 0 0,0 0 1 0 0,0 0-1 0 0,0 0 1 0 0,-1 0-1 0 0,1 0 1 0 0,-1 0-1 0 0,1-1 1 0 0,0 1-1 0 0,-1 0 1 0 0,0 0-1 0 0,1 0 1 0 0,-1 0-1 0 0,1 1 1 0 0,-1-1-1 0 0,0-1-1 0 0,-10-1 16 0 0,1 1-1 0 0,-1 0 0 0 0,0 0 0 0 0,1 1 0 0 0,-1 0 0 0 0,0 1 0 0 0,-8 1-15 0 0,2-1 4 0 0,10 0-1 0 0,1 0 1 0 0,-1 1-1 0 0,0 0 0 0 0,0 0 1 0 0,1 0-1 0 0,-1 0 0 0 0,1 1 1 0 0,-1 1-1 0 0,1-1 1 0 0,0 1-1 0 0,0 0 0 0 0,0 0 1 0 0,0 1-1 0 0,1-1 0 0 0,-4 3-3 0 0,9-5 3 0 0,-1 0-1 0 0,0-1 1 0 0,0 1-1 0 0,1 0 1 0 0,-1 0-1 0 0,1 0 1 0 0,-1-1-1 0 0,1 1 0 0 0,-1 0 1 0 0,1 0-1 0 0,-1 0 1 0 0,1 0-1 0 0,0 0 1 0 0,-1 0-1 0 0,1 0 1 0 0,0 0-1 0 0,0 0 0 0 0,0 0 1 0 0,0 0-1 0 0,0 0 1 0 0,0 0-1 0 0,0 0 1 0 0,0 0-1 0 0,0 0 0 0 0,0 0 1 0 0,1 0-1 0 0,-1 0 1 0 0,0 0-1 0 0,1 0 1 0 0,-1 0-1 0 0,1 0 1 0 0,-1 0-1 0 0,1-1 0 0 0,-1 1 1 0 0,1 0-1 0 0,0 0 1 0 0,-1 0-1 0 0,1-1 1 0 0,0 1-1 0 0,0 0 1 0 0,-1-1-1 0 0,1 1 0 0 0,0-1 1 0 0,0 1-1 0 0,0-1 1 0 0,0 1-1 0 0,0-1 1 0 0,0 1-1 0 0,0-1 1 0 0,0 0-4 0 0,5 2 13 0 0,1-1 0 0 0,-1 0 0 0 0,1-1 0 0 0,-1 1 0 0 0,1-1-1 0 0,-1 0 1 0 0,1-1 0 0 0,-1 1 0 0 0,1-2 0 0 0,-1 1 0 0 0,0 0-1 0 0,1-1 1 0 0,-1 0 0 0 0,0-1 0 0 0,0 0-12 0 0,10-2 4 0 0,-12 4-6 0 0,0-1 0 0 0,0 0 0 0 0,0 0 0 0 0,-1 0 0 0 0,1-1 1 0 0,-1 1-1 0 0,1-1 0 0 0,-1 0 0 0 0,0 0 0 0 0,0 0 0 0 0,0 0 0 0 0,-1-1 0 0 0,1 1 1 0 0,-1-1-1 0 0,1 1 0 0 0,0-3 2 0 0,-3 5 1 0 0,0 1-1 0 0,1-1 1 0 0,-1 0 0 0 0,0 1 0 0 0,0-1-1 0 0,1 0 1 0 0,-1 0 0 0 0,0 1 0 0 0,0-1-1 0 0,0 0 1 0 0,0 0 0 0 0,0 0 0 0 0,0 1-1 0 0,0-1 1 0 0,0 0 0 0 0,0 0 0 0 0,0 1-1 0 0,0-1 1 0 0,-1 0 0 0 0,1 0 0 0 0,0 1-1 0 0,-1-1 1 0 0,1 0 0 0 0,0 1-1 0 0,-1-1 1 0 0,1 0 0 0 0,-1 1 0 0 0,1-1-1 0 0,-1 0 1 0 0,1 1 0 0 0,-1-1 0 0 0,1 1-1 0 0,-1-1 1 0 0,0 1 0 0 0,1 0 0 0 0,-1-1-1 0 0,0 1 1 0 0,1-1 0 0 0,-1 1 0 0 0,0 0-1 0 0,1 0 1 0 0,-1-1 0 0 0,0 1 0 0 0,0 0-1 0 0,0 0 1 0 0,1 0 0 0 0,-1 0 0 0 0,0 0-1 0 0,0 0 1 0 0,1 0 0 0 0,-1 0 0 0 0,0 0-1 0 0,0 0 1 0 0,1 1 0 0 0,-1-1 0 0 0,0 0-1 0 0,0 0 1 0 0,1 1 0 0 0,-1-1-1 0 0,-10 2 21 0 0,1-1 1 0 0,0 2-1 0 0,0 0 0 0 0,1 0 1 0 0,-1 0-1 0 0,1 1 1 0 0,-1 1-1 0 0,1 0 0 0 0,0 0 1 0 0,1 0-1 0 0,-6 5-21 0 0,-2 3 71 0 0,14-11-59 0 0,-1-1 0 0 0,1 0 0 0 0,0 1 0 0 0,0-1-1 0 0,0 1 1 0 0,0-1 0 0 0,1 1 0 0 0,-1 0 0 0 0,0 0-1 0 0,1 0 1 0 0,-1 0 0 0 0,1 0 0 0 0,0 0 0 0 0,-1 0 0 0 0,1 1-1 0 0,0-1 1 0 0,1 0 0 0 0,-1 1 0 0 0,0-1 0 0 0,0 1-12 0 0,1-1 8 0 0,0-1 0 0 0,0 1 1 0 0,0-1-1 0 0,0 1 1 0 0,0 0-1 0 0,1-1 1 0 0,-1 1-1 0 0,0-1 0 0 0,1 1 1 0 0,-1-1-1 0 0,1 1 1 0 0,-1-1-1 0 0,1 0 1 0 0,0 1-1 0 0,-1-1 0 0 0,1 0 1 0 0,0 1-1 0 0,0-1 1 0 0,0 0-1 0 0,0 0 1 0 0,0 0-1 0 0,0 0 0 0 0,1 0 1 0 0,-1 0-1 0 0,0 0 1 0 0,1 0-1 0 0,-1 0 1 0 0,0 0-1 0 0,1-1 0 0 0,-1 1 1 0 0,1-1-1 0 0,-1 1 1 0 0,1-1-1 0 0,-1 0 0 0 0,1 1 1 0 0,-1-1-9 0 0,7 2 11 0 0,0 0 0 0 0,1-1 0 0 0,-1 0 1 0 0,0-1-1 0 0,0 0 0 0 0,0 0 0 0 0,1 0 0 0 0,-1-1 1 0 0,0 0-1 0 0,0-1 0 0 0,0 0 0 0 0,0 0 0 0 0,0-1 1 0 0,5-2-12 0 0,11-9-4 0 0,-23 13 2 0 0,0-1 0 0 0,0 1 0 0 0,0 0 0 0 0,-1 0 0 0 0,1-1 0 0 0,0 1 0 0 0,-1-1 0 0 0,1 1 0 0 0,0 0 0 0 0,-1-1 0 0 0,0 1-1 0 0,1-1 1 0 0,-1 0 0 0 0,0 1 0 0 0,0-1 0 0 0,0 1 0 0 0,0-1 0 0 0,0 1 0 0 0,0-1 0 0 0,0 1 0 0 0,0-1 0 0 0,-1 1 0 0 0,1-1 0 0 0,0 1 0 0 0,-1-1-1 0 0,0 1 1 0 0,1-1 0 0 0,-1 1 0 0 0,0-1 0 0 0,0 1 0 0 0,0 0 0 0 0,1 0 0 0 0,-1-1 0 0 0,-1 1 0 0 0,1 0 0 0 0,0 0 0 0 0,0 0 0 0 0,0 0 0 0 0,-1 0 2 0 0,1 0-2 0 0,0 0 0 0 0,1 0 0 0 0,-1 0 0 0 0,0 0 0 0 0,0 0-1 0 0,0 0 1 0 0,0 0 0 0 0,0 0 0 0 0,0 1 0 0 0,0-1-1 0 0,0 0 1 0 0,0 1 0 0 0,0-1 0 0 0,0 0 0 0 0,0 1-1 0 0,-1 0 1 0 0,1-1 0 0 0,0 1 0 0 0,0 0 0 0 0,-1-1-1 0 0,1 1 1 0 0,0 0 0 0 0,0 0 0 0 0,-1 0 0 0 0,1 0 0 0 0,0 0-1 0 0,0 0 1 0 0,-1 1 0 0 0,1-1 0 0 0,0 0 0 0 0,0 1-1 0 0,-1-1 1 0 0,1 0 0 0 0,0 1 0 0 0,0 0 0 0 0,0-1 2 0 0,-1 1 0 0 0,-1-1 0 0 0,1 1 0 0 0,0 0 0 0 0,0 0 0 0 0,0 0 0 0 0,0 0 0 0 0,0 0 0 0 0,0 0 0 0 0,0 1 0 0 0,1-1 1 0 0,-1 0-1 0 0,0 1 0 0 0,1 0 0 0 0,-1-1 0 0 0,1 1 0 0 0,-1 0 0 0 0,1 0 0 0 0,0 0 0 0 0,0 0 0 0 0,0 0 0 0 0,0 0 1 0 0,0 0-1 0 0,0 0 0 0 0,1-1 1 0 0,0 0 1 0 0,-1 1 0 0 0,1-1 0 0 0,0 0 0 0 0,0 0 0 0 0,0 0 0 0 0,0 0-1 0 0,0 1 1 0 0,0-1 0 0 0,0 0 0 0 0,0 0 0 0 0,1 0 0 0 0,-1 0-1 0 0,0 1 1 0 0,1-1 0 0 0,-1 0 0 0 0,1 0 0 0 0,-1 0 0 0 0,1 0 0 0 0,-1 0-1 0 0,1 0 1 0 0,0 0 0 0 0,0 0 0 0 0,-1 0 0 0 0,1 0 0 0 0,0-1-1 0 0,0 1 1 0 0,0 0 0 0 0,0-1 0 0 0,0 1 0 0 0,0 0 0 0 0,0-1 0 0 0,0 1-1 0 0,0-1 1 0 0,0 1 0 0 0,1-1 0 0 0,-1 0 0 0 0,0 1 0 0 0,0-1-1 0 0,0 0 1 0 0,0 0 0 0 0,1 0 0 0 0,-1 0 0 0 0,0 0 0 0 0,0 0 0 0 0,0 0-1 0 0,0-1 1 0 0,1 1-2 0 0,46-10 0 0 0,-45 9-6 0 0,0 0 0 0 0,0 0 0 0 0,-1 0 0 0 0,1 0 0 0 0,0-1 0 0 0,-1 1 0 0 0,1-1 0 0 0,-1 0 0 0 0,0 0 0 0 0,1 0 0 0 0,-1 0 0 0 0,0 0 0 0 0,0 0 0 0 0,0 0 1 0 0,-1-1-1 0 0,1 1 0 0 0,-1-1 0 0 0,1 1 0 0 0,-1-1 0 0 0,0 0 0 0 0,1-1 6 0 0,-19-28-121 0 0,13 30 109 0 0,1 0 0 0 0,0 0-1 0 0,-1 0 1 0 0,1 1 0 0 0,-1-1 0 0 0,1 1-1 0 0,-1 0 1 0 0,0 0 0 0 0,1 0-1 0 0,-1 0 1 0 0,0 0 0 0 0,-3 1 12 0 0,1 0 0 0 0,0 1-1 0 0,-1-1 1 0 0,1 1 0 0 0,0 1 0 0 0,-1-1-1 0 0,1 1 1 0 0,0 0 0 0 0,0 1 0 0 0,1-1 0 0 0,-1 1-1 0 0,0 0 1 0 0,1 1 0 0 0,0-1 0 0 0,-2 2 0 0 0,-4 20 7 0 0,12-23-5 0 0,0 0 0 0 0,0-1 0 0 0,0 1 0 0 0,0 0 0 0 0,0-1 0 0 0,0 1-1 0 0,0-1 1 0 0,0 0 0 0 0,1 1 0 0 0,-1-1 0 0 0,0 0 0 0 0,1 0 0 0 0,-1 0 0 0 0,1 0 0 0 0,0 0 0 0 0,-1 0 0 0 0,1 0 0 0 0,0 0 0 0 0,0-1 0 0 0,-1 1 0 0 0,1-1 0 0 0,0 1-2 0 0,5 0 6 0 0,0 0 1 0 0,-1 0-1 0 0,1-1 1 0 0,0 0 0 0 0,0 0-1 0 0,0-1 1 0 0,-1 0-1 0 0,1 0 1 0 0,0-1 0 0 0,-1 1-1 0 0,1-1 1 0 0,-1-1 0 0 0,2 0-7 0 0,-7 3-3 0 0,1-1 0 0 0,0 1 1 0 0,-1-1-1 0 0,1 1 0 0 0,-1-1 0 0 0,1 0 1 0 0,0 0-1 0 0,-1 0 0 0 0,0 0 1 0 0,1 0-1 0 0,-1 0 0 0 0,0 0 1 0 0,1 0-1 0 0,-1 0 0 0 0,0-1 1 0 0,0 1-1 0 0,0-1 0 0 0,0 1 1 0 0,0 0-1 0 0,0-1 0 0 0,-1 0 0 0 0,1 1 1 0 0,0-1-1 0 0,-1 1 0 0 0,1-1 1 0 0,-1 0-1 0 0,0 1 0 0 0,1-1 1 0 0,-1 0-1 0 0,0 0 0 0 0,0 1 1 0 0,0-1-1 0 0,0 0 0 0 0,0 0 3 0 0,-2 0-1 0 0,1 0 0 0 0,0 0-1 0 0,-1 0 1 0 0,1 0 0 0 0,-1 0-1 0 0,0 1 1 0 0,1-1 0 0 0,-1 1-1 0 0,0-1 1 0 0,0 1 0 0 0,0-1-1 0 0,0 1 1 0 0,0 0 0 0 0,-1 0 0 0 0,1 0-1 0 0,0 0 1 0 0,0 0 0 0 0,-1 1-1 0 0,1-1 1 0 0,0 1 0 0 0,-1-1-1 0 0,1 1 1 0 0,-1 0 0 0 0,-1 0 1 0 0,-64 10-27 0 0,8 23 81 0 0,35 3-6 0 0,25-34-46 0 0,0-1 0 0 0,0 1 0 0 0,0-1 1 0 0,1 1-1 0 0,-1-1 0 0 0,1 1 1 0 0,-1-1-1 0 0,1 1 0 0 0,-1-1 1 0 0,1 1-1 0 0,0-1 0 0 0,0 0 1 0 0,0 1-1 0 0,0-1 0 0 0,0 0 0 0 0,0 0 1 0 0,0 0-1 0 0,0 0 0 0 0,0 1 1 0 0,1-2-1 0 0,-1 1 0 0 0,0 0 1 0 0,1 0-1 0 0,-1 0 0 0 0,0-1 1 0 0,2 1-3 0 0,3 1 8 0 0,0-1 1 0 0,0 0 0 0 0,0 0 0 0 0,1 0 0 0 0,-1-1 0 0 0,0 0-1 0 0,1 0 1 0 0,-1-1 0 0 0,0 0 0 0 0,0 0 0 0 0,2-1-9 0 0,-6 2 2 0 0,3-1-5 0 0,0 0-1 0 0,-1 0 1 0 0,1-1 0 0 0,-1 0-1 0 0,1 0 1 0 0,-1 0 0 0 0,0 0 0 0 0,0-1-1 0 0,0 0 1 0 0,0 0 0 0 0,0 0-1 0 0,-1 0 1 0 0,1 0 0 0 0,-1-1-1 0 0,0 0 1 0 0,0 1 0 0 0,0-1 0 0 0,0 0-1 0 0,-1-1 1 0 0,1 1 3 0 0,-3 3-3 0 0,0-1 1 0 0,1 1 0 0 0,-1 0-1 0 0,0-1 1 0 0,1 1-1 0 0,-1-1 1 0 0,0 1-1 0 0,0-1 1 0 0,0 1-1 0 0,-1-1 1 0 0,1 1 0 0 0,0 0-1 0 0,0-1 1 0 0,-1 1-1 0 0,1-1 1 0 0,-1 1-1 0 0,1 0 1 0 0,-1-1-1 0 0,0 1 1 0 0,0 0-1 0 0,1 0 1 0 0,-1-1 0 0 0,0 1-1 0 0,0 0 1 0 0,0 0-1 0 0,0 0 1 0 0,0 0-1 0 0,0 0 1 0 0,0 0-1 0 0,-1 1 1 0 0,1-1 0 0 0,0 0-1 0 0,0 0 1 0 0,-1 1-1 0 0,1-1 1 0 0,-1 1-1 0 0,1-1 1 0 0,0 1-1 0 0,-1 0 1 0 0,1 0-1 0 0,-1-1 1 0 0,1 1 0 0 0,-1 0 2 0 0,-61 6-58 0 0,55-2 60 0 0,5-4 0 0 0,0 1 0 0 0,0 0 0 0 0,1 0 0 0 0,-1 0 0 0 0,1 0-1 0 0,-1 1 1 0 0,1-1 0 0 0,-1 1 0 0 0,1-1 0 0 0,0 1 0 0 0,-1 0 0 0 0,1 0 0 0 0,0 0 0 0 0,0 0 0 0 0,1 0 0 0 0,-1 1 0 0 0,0-1-1 0 0,1 0 1 0 0,-1 1 0 0 0,1 0 0 0 0,-1 0-2 0 0,3-1-1 0 0,1 0-1 0 0,-1 0 0 0 0,0 0 1 0 0,1-1-1 0 0,-1 1 0 0 0,1-1 1 0 0,-1 1-1 0 0,1-1 0 0 0,0 1 1 0 0,0-1-1 0 0,-1 0 0 0 0,1 0 1 0 0,0 0-1 0 0,0 0 0 0 0,0 0 1 0 0,0 0-1 0 0,0-1 0 0 0,1 1 1 0 0,-1-1-1 0 0,0 1 0 0 0,0-1 1 0 0,1 0 1 0 0,-2 0-1 0 0,2 0-1 0 0,0 1 0 0 0,0-1 0 0 0,-1 0 0 0 0,1 0 0 0 0,0-1 0 0 0,0 1 1 0 0,0-1-1 0 0,-1 1 0 0 0,1-1 0 0 0,0 0 0 0 0,0 0 0 0 0,-1 0 0 0 0,1 0 0 0 0,-1-1 0 0 0,1 1 0 0 0,-1-1 0 0 0,0 1 0 0 0,2-2 2 0 0,-4 2 0 0 0,1 1-1 0 0,0-1 1 0 0,0 0-1 0 0,-1 1 1 0 0,1-1-1 0 0,-1 0 1 0 0,1 0 0 0 0,-1 0-1 0 0,1 0 1 0 0,-1 1-1 0 0,1-1 1 0 0,-1 0-1 0 0,0 0 1 0 0,1 0-1 0 0,-1 0 1 0 0,0 0-1 0 0,0 0 1 0 0,0 0 0 0 0,0 0-1 0 0,0 0 1 0 0,0 0-1 0 0,0 0 1 0 0,0 0-1 0 0,0 0 1 0 0,0 0-1 0 0,-1 0 1 0 0,1 0-1 0 0,0 0 1 0 0,-1 0 0 0 0,1 1-1 0 0,-1-1 1 0 0,1 0-1 0 0,-1 0 1 0 0,1 0-1 0 0,-1 0 1 0 0,1 1-1 0 0,-1-1 1 0 0,0 0 0 0 0,-2-1-11 0 0,2 0 4 0 0,-1 0 1 0 0,1 0-1 0 0,-1 0 1 0 0,0 1-1 0 0,0-1 1 0 0,1 0-1 0 0,-1 1 1 0 0,0 0 0 0 0,-1 0-1 0 0,1-1 1 0 0,0 1-1 0 0,0 0 1 0 0,0 1-1 0 0,-1-1 1 0 0,1 0-1 0 0,0 1 1 0 0,-1-1-1 0 0,1 1 1 0 0,-1 0-1 0 0,1 0 1 0 0,0-1-1 0 0,-1 2 1 0 0,1-1-1 0 0,-1 0 7 0 0,-43 33-66 0 0,38-22 117 0 0,8-11-49 0 0,0 0 1 0 0,-1 0-1 0 0,1 0 1 0 0,-1 1-1 0 0,1-1 1 0 0,0 0-1 0 0,-1 1 1 0 0,1-1-1 0 0,0 0 1 0 0,-1 1 0 0 0,1-1-1 0 0,0 1 1 0 0,0-1-1 0 0,-1 0 1 0 0,1 1-1 0 0,0-1 1 0 0,0 1-1 0 0,0-1 1 0 0,-1 1-1 0 0,1-1 1 0 0,0 1-1 0 0,0-1 1 0 0,0 1 0 0 0,0-1-1 0 0,0 1 1 0 0,0-1-1 0 0,0 1 1 0 0,0-1-1 0 0,0 0 1 0 0,0 1-1 0 0,0-1 1 0 0,1 1-1 0 0,-1-1 1 0 0,0 1-1 0 0,0-1 1 0 0,0 1-1 0 0,1-1 1 0 0,-1 1 0 0 0,0-1-1 0 0,0 0 1 0 0,1 1-1 0 0,-1-1 1 0 0,0 0-1 0 0,1 1 1 0 0,-1-1-1 0 0,0 0 1 0 0,1 1-1 0 0,-1-1 1 0 0,1 0-3 0 0,21 1 67 0 0,5-1-76 0 0,0-2 1 0 0,-1 0-1 0 0,1-2 0 0 0,9-3 9 0 0,11-7 4 0 0,-69 9 150 0 0,-89 4 285 0 0,-40 1-413 0 0,151 0-295 0 0,1 0 1 0 0,-1-1 0 0 0,0 1-1 0 0,0 0 1 0 0,1-1-1 0 0,-1 1 1 0 0,0 0 0 0 0,0-1-1 0 0,1 1 1 0 0,-1 0 0 0 0,0-1-1 0 0,0 1 1 0 0,0-1-1 0 0,0 1 1 0 0,1 0 0 0 0,-1-1-1 0 0,0 1 1 0 0,0-1 0 0 0,0 1-1 0 0,0-1 1 0 0,0 1 0 0 0,0 0-1 0 0,0-1 1 0 0,0 1-1 0 0,0-1 1 0 0,0 1 0 0 0,-1-1-1 0 0,1 1 1 0 0,0 0 0 0 0,0-1-1 0 0,0 1 1 0 0,0-1 0 0 0,-1 1-1 0 0,1 0 1 0 0,0-1-1 0 0,0 1 1 0 0,-1 0 0 0 0,1-1-1 0 0,0 1 1 0 0,-1 0 0 0 0,1-1 268 0 0,15-3-2018 0 0</inkml:trace>
  <inkml:trace contextRef="#ctx0" brushRef="#br0" timeOffset="15721.1">111 90 468 0 0,'-8'-1'2404'0'0,"15"-17"2001"0"0,-6 17-4119 0 0,6-4 686 0 0,-6 5-621 0 0,4-4 815 0 0,-8 3 940 0 0,-16 6-1525 0 0,-2 0-502 0 0,19-5-64 0 0,2 0 1 0 0,7 5 133 0 0,-4-1-79 0 0,37-14 161 0 0,-3-14-254 0 0,-37 23 38 0 0,0 0 1 0 0,0 0-1 0 0,0 0 0 0 0,0 0 1 0 0,0 0-1 0 0,0 0 1 0 0,0 0-1 0 0,-1 0 0 0 0,1 0 1 0 0,0 1-1 0 0,0-1 1 0 0,-1 0-1 0 0,1 0 0 0 0,-1 0 1 0 0,1 0-1 0 0,-1 0 1 0 0,1 0-1 0 0,-1 1 0 0 0,1-1 1 0 0,-1 0-1 0 0,0 0 0 0 0,1 1 1 0 0,-1-1-1 0 0,0 0 1 0 0,0 1-1 0 0,0-1 0 0 0,1 1 1 0 0,-1-1-1 0 0,0 1 1 0 0,0 0-1 0 0,0-1 0 0 0,0 1 1 0 0,0 0-1 0 0,0-1 1 0 0,0 1-1 0 0,0 0 0 0 0,0 0 1 0 0,0 0-1 0 0,0 0 1 0 0,0 0-1 0 0,0 0 0 0 0,0 0 1 0 0,0 0-1 0 0,0 0 0 0 0,0 1 1 0 0,0-1-1 0 0,0 0-15 0 0,-7 0 88 0 0,5 0-67 0 0,-1-1 0 0 0,1 1 0 0 0,0 0 0 0 0,0 0-1 0 0,0 0 1 0 0,0 1 0 0 0,0-1 0 0 0,0 1 0 0 0,-1-1 0 0 0,1 1-1 0 0,0 0 1 0 0,0 0 0 0 0,1 0 0 0 0,-1 1 0 0 0,0-1 0 0 0,0 1-1 0 0,1 0 1 0 0,-1-1 0 0 0,1 1 0 0 0,-1 0 0 0 0,0 1-21 0 0,3-2 5 0 0,-1-1 0 0 0,1 0 0 0 0,-1 1 0 0 0,1-1 0 0 0,-1 1 1 0 0,1-1-1 0 0,-1 1 0 0 0,1-1 0 0 0,0 1 0 0 0,-1-1 0 0 0,1 1 0 0 0,0-1 0 0 0,0 1 1 0 0,-1-1-1 0 0,1 1 0 0 0,0 0 0 0 0,0-1 0 0 0,0 1 0 0 0,0-1 0 0 0,-1 1 1 0 0,1 0-1 0 0,0-1 0 0 0,0 1 0 0 0,0-1 0 0 0,1 1 0 0 0,-1 0 0 0 0,0-1 1 0 0,0 1-1 0 0,0 0 0 0 0,0-1 0 0 0,0 1 0 0 0,1-1 0 0 0,-1 1 0 0 0,0-1 1 0 0,1 1-1 0 0,-1-1 0 0 0,0 1 0 0 0,1-1 0 0 0,-1 1 0 0 0,1-1 0 0 0,-1 1 1 0 0,0-1-1 0 0,1 1 0 0 0,-1-1 0 0 0,1 0 0 0 0,-1 1 0 0 0,1-1 0 0 0,0 0 1 0 0,-1 0-1 0 0,1 1 0 0 0,-1-1 0 0 0,1 0-5 0 0,30 9 61 0 0,-22-9-65 0 0,-1 0 0 0 0,1-1-1 0 0,0 0 1 0 0,0-1 0 0 0,0 0-1 0 0,-1 0 1 0 0,1-1 0 0 0,0-1 4 0 0,29-14-152 0 0,-38 18 152 0 0,0-1 0 0 0,1 1 1 0 0,-1 0-1 0 0,0-1 0 0 0,0 1 0 0 0,0-1 1 0 0,1 1-1 0 0,-1 0 0 0 0,0-1 0 0 0,0 1 1 0 0,0-1-1 0 0,0 1 0 0 0,0-1 1 0 0,0 1-1 0 0,0-1 0 0 0,0 1 0 0 0,0 0 1 0 0,0-1-1 0 0,0 1 0 0 0,0-1 1 0 0,0 1-1 0 0,0-1 0 0 0,0 1 0 0 0,0-1 1 0 0,0 1-1 0 0,0 0 0 0 0,-1-1 1 0 0,1 1-1 0 0,0-1 0 0 0,0 1 0 0 0,-1 0 1 0 0,1-1-1 0 0,0 1 0 0 0,0 0 0 0 0,-1-1 1 0 0,1 1-1 0 0,0 0 0 0 0,-1-1 1 0 0,1 1-1 0 0,-1 0 0 0 0,1 0 0 0 0,0 0 1 0 0,-1-1-1 0 0,1 1 0 0 0,-1 0 1 0 0,1 0-1 0 0,0 0 0 0 0,-1 0 0 0 0,1 0 1 0 0,-1 0-1 0 0,-47 0 540 0 0,39 1-435 0 0,2 8 164 0 0,23-9-11 0 0,29-10 269 0 0,-35 6-385 0 0,-9 4-148 0 0,-1 0 0 0 0,1 0 0 0 0,-1-1 0 0 0,1 1 0 0 0,-1 0 0 0 0,1 0 0 0 0,-1-1 0 0 0,0 1 0 0 0,1 0 0 0 0,-1-1 0 0 0,1 1 0 0 0,-1 0 0 0 0,1-1 0 0 0,-1 1 0 0 0,0 0 0 0 0,1-1 0 0 0,-1 1 0 0 0,0-1 0 0 0,0 1 0 0 0,1-1 0 0 0,-1 1 0 0 0,0-1 0 0 0,0 1 0 0 0,0-1 0 0 0,0 1 0 0 0,1-1 0 0 0,-1 1 0 0 0,0-1 0 0 0,0 1 0 0 0,0-1 0 0 0,0 1 0 0 0,0-1 0 0 0,0 1 0 0 0,0-1 0 0 0,0 0 0 0 0,-1 1 0 0 0,1-1-1 0 0,0 1 8 0 0,-32-5-4641 0 0,-30 6-3346 0 0,44 3 5690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17T22:21:59.545"/>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24 155 580 0 0,'9'0'2981'0'0,"7"-5"-1132"0"0,-1 1-533 0 0,-15 3-891 0 0,0 1-31 0 0,15-5 907 0 0,-14 5-1132 0 0,-1 0-10 0 0,15 4 673 0 0,11-4-726 0 0,30-14-8 0 0,-2-5 84 0 0,-39 4 390 0 0,-23 12-431 0 0,-1 0 1 0 0,0 0-1 0 0,0 1 0 0 0,1 1 1 0 0,-1-1-1 0 0,-1 1 1 0 0,1 1-1 0 0,0 0 1 0 0,0 0-1 0 0,0 0 0 0 0,0 1 1 0 0,0 1-1 0 0,0 0 1 0 0,-4 1-142 0 0,1-1 89 0 0,-20 11 212 0 0,48-7-93 0 0,1-7-130 0 0,0 0 0 0 0,0-1 0 0 0,0-1 0 0 0,0-1 0 0 0,0 0 1 0 0,-1-2-1 0 0,8-3-78 0 0,0-11 326 0 0,-33 5 76 0 0,-36 6-163 0 0,-25 14-174 0 0,45 3-56 0 0,25-8-9 0 0,-1 0 1 0 0,0 0-1 0 0,1 0 0 0 0,-1 0 0 0 0,1 0 0 0 0,-1 0 1 0 0,0 0-1 0 0,1 0 0 0 0,-1 1 0 0 0,1-1 1 0 0,-1 0-1 0 0,1 0 0 0 0,-1 0 0 0 0,1 1 0 0 0,-1-1 1 0 0,1 0-1 0 0,-1 0 0 0 0,1 1 0 0 0,-1-1 1 0 0,1 0-1 0 0,-1 1 0 0 0,1-1 0 0 0,-1 1 1 0 0,1-1-1 0 0,0 1 0 0 0,-1-1 0 0 0,1 1 0 0 0,0-1 1 0 0,-1 1-1 0 0,1-1 0 0 0,0 1 0 0 0,0-1 1 0 0,0 1-1 0 0,-1-1 0 0 0,1 1 0 0 0,0-1 0 0 0,0 1 1 0 0,0 0-1 0 0,0-1 0 0 0,0 1 0 0 0,0-1 1 0 0,0 1-1 0 0,0 0 0 0 0,0-1 0 0 0,30 6 53 0 0,-19-7-23 0 0,4 1-12 0 0,-1-1 0 0 0,0 0 0 0 0,0-1 0 0 0,0-1 0 0 0,-1 0 0 0 0,1-1 0 0 0,4-2-18 0 0,7-19 436 0 0,-26 24-402 0 0,0-1-1 0 0,0 1 1 0 0,-1-1 0 0 0,1 1 0 0 0,0 0-1 0 0,-1 0 1 0 0,0-1 0 0 0,1 1 0 0 0,-1 0-1 0 0,1 0 1 0 0,-1 0 0 0 0,0 1 0 0 0,0-1-1 0 0,0 0 1 0 0,0 1 0 0 0,1-1 0 0 0,-1 1-1 0 0,0 0 1 0 0,0-1 0 0 0,0 1 0 0 0,0 0 0 0 0,-2 0-34 0 0,-74-1 314 0 0,4 9 109 0 0,39-3-1162 0 0,-1-3-3314 0 0,59-6-2107 0 0,-3-2 4340 0 0,17 1-539 0 0,3 0 433 0 0</inkml:trace>
  <inkml:trace contextRef="#ctx0" brushRef="#br1" timeOffset="57541.14">168 145 280 0 0,'-15'-5'4774'0'0,"36"4"-2475"0"0,-2-3-925 0 0,10 8 2023 0 0,-2-2-4709 0 0,-21 2-352 0 0,-6-4 469 0 0,-9 0-3585 0 0,4 0 3274 0 0,3 0 147 0 0</inkml:trace>
  <inkml:trace contextRef="#ctx0" brushRef="#br1" timeOffset="75870.534">96 65 800 0 0,'-7'0'1014'0'0,"6"0"-48"0"0,2-5 1586 0 0,6 1-1022 0 0,10 2-216 0 0,7-6 804 0 0,-35 7 1491 0 0,-19 5-2649 0 0,16-3-706 0 0,-4 5-36 0 0,56-2-42 0 0,12-14 138 0 0,-45 8-235 0 0,-4 2-67 0 0,-1 0 1 0 0,1 0-1 0 0,-1 0 0 0 0,0 0 0 0 0,1 0 0 0 0,-1-1 0 0 0,1 1 0 0 0,-1 0 0 0 0,1 0 0 0 0,-1 0 1 0 0,1 0-1 0 0,-1-1 0 0 0,0 1 0 0 0,1 0 0 0 0,-1 0 0 0 0,1-1 0 0 0,-1 1 0 0 0,0 0 0 0 0,1 0 1 0 0,-1-1-1 0 0,0 1 0 0 0,0-1 0 0 0,1 1 0 0 0,-1 0 0 0 0,0-1 0 0 0,0 1 0 0 0,1-1 1 0 0,-1 1-1 0 0,0 0 0 0 0,0-1 0 0 0,0 1 0 0 0,0-1 0 0 0,0 1 0 0 0,1-1 0 0 0,-1 1 0 0 0,0-1 1 0 0,0 1-1 0 0,0-1 0 0 0,0 1 0 0 0,-1-1 0 0 0,1 1 0 0 0,0 0 0 0 0,0-1 0 0 0,0 1 0 0 0,0-1 1 0 0,0 1-1 0 0,0-1 0 0 0,-1 1 0 0 0,1-1 0 0 0,0 1 0 0 0,-1-1-12 0 0,-2-1 49 0 0,0 0 1 0 0,-1-1-1 0 0,1 1 0 0 0,-1 0 1 0 0,0 1-1 0 0,1-1 0 0 0,-1 1 1 0 0,0 0-1 0 0,0 0 0 0 0,0 0 0 0 0,0 0 1 0 0,0 0-1 0 0,0 1 0 0 0,0 0 1 0 0,0 0-1 0 0,-4 0-49 0 0,-9 10 85 0 0,17-10-84 0 0,0 0 0 0 0,0 0 1 0 0,0 1-1 0 0,-1-1 0 0 0,1 0 1 0 0,0 0-1 0 0,0 1 0 0 0,0-1 0 0 0,0 0 1 0 0,0 1-1 0 0,0-1 0 0 0,0 0 1 0 0,0 1-1 0 0,0-1 0 0 0,0 0 1 0 0,0 0-1 0 0,0 1 0 0 0,0-1 1 0 0,0 0-1 0 0,0 1 0 0 0,0-1 1 0 0,0 0-1 0 0,0 1 0 0 0,0-1 1 0 0,0 0-1 0 0,0 0 0 0 0,1 1 1 0 0,-1-1-1 0 0,0 0 0 0 0,0 1 1 0 0,0-1-1 0 0,1 0 0 0 0,-1 0 0 0 0,0 0 1 0 0,0 1-1 0 0,0-1 0 0 0,1 0 1 0 0,-1 0-1 0 0,0 0 0 0 0,1 0 1 0 0,-1 1-1 0 0,0-1 0 0 0,0 0 1 0 0,1 0-1 0 0,-1 0 0 0 0,0 0 1 0 0,1 0-1 0 0,-1 0 0 0 0,1 0-1 0 0,8 9 26 0 0,-5-8-13 0 0,0 0-1 0 0,0 0 0 0 0,1 0 1 0 0,-1 0-1 0 0,0-1 1 0 0,1 0-1 0 0,-1 0 0 0 0,0 0 1 0 0,1 0-1 0 0,-1-1 1 0 0,0 1-1 0 0,1-1 0 0 0,-1 0 1 0 0,0-1-1 0 0,0 1 1 0 0,0-1-1 0 0,2 0-12 0 0,2-7 210 0 0,-9 4 776 0 0,-3 4-4435 0 0,4 1-3127 0 0,13-5 1468 0 0,-11 0 2936 0 0</inkml:trace>
  <inkml:trace contextRef="#ctx0" brushRef="#br1" timeOffset="77328.07">0 55 464 0 0,'8'-5'2401'0'0,"-7"9"-1498"0"0,38-3 3052 0 0,23-1-346 0 0,-62 0-3508 0 0,0 0-1 0 0,0 0 1 0 0,0 0 0 0 0,0 0-1 0 0,0-1 1 0 0,0 1-1 0 0,0 0 1 0 0,0 0-1 0 0,0 0 1 0 0,0 0-1 0 0,0-1 1 0 0,0 1 0 0 0,0 0-1 0 0,0 0 1 0 0,0 0-1 0 0,0 0 1 0 0,0-1-1 0 0,0 1 1 0 0,0 0-1 0 0,0 0 1 0 0,1 0-1 0 0,-1 0 1 0 0,0-1 0 0 0,0 1-1 0 0,0 0 1 0 0,0 0-1 0 0,0 0 1 0 0,0 0-1 0 0,0 0 1 0 0,0 0-1 0 0,1-1 1 0 0,-1 1-101 0 0,1 16-57 0 0,30-8-122 0 0,17-12 43 0 0,-32-5 177 0 0,-16 8-5 0 0,-2-3 58 0 0,-35 8 87 0 0,37 1-141 0 0,7-1-10 0 0,4-3-227 0 0,-13-1-1443 0 0,2-10-4342 0 0,15 0 1539 0 0,-7 5 2597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17T22:23:13.632"/>
    </inkml:context>
    <inkml:brush xml:id="br0">
      <inkml:brushProperty name="width" value="0.05" units="cm"/>
      <inkml:brushProperty name="height" value="0.05" units="cm"/>
      <inkml:brushProperty name="color" value="#E71224"/>
    </inkml:brush>
  </inkml:definitions>
  <inkml:trace contextRef="#ctx0" brushRef="#br0">208 16 240 0 0,'-23'5'4622'0'0,"44"-1"1454"0"0,-50 1-5013 0 0,12 0-609 0 0,-1 0-243 0 0,-4 5-42 0 0,22-9-117 0 0,0-1 13 0 0,32 0 455 0 0,6-11 402 0 0,-38 10-891 0 0,1 1-1 0 0,-1-1 1 0 0,0 1-1 0 0,0-1 1 0 0,0 1 0 0 0,0-1-1 0 0,0 1 1 0 0,0-1 0 0 0,0 1-1 0 0,-1-1 1 0 0,1 1-1 0 0,0-1 1 0 0,0 1 0 0 0,0-1-1 0 0,0 1 1 0 0,-1-1-1 0 0,1 1 1 0 0,0-1 0 0 0,0 1-1 0 0,-1-1 1 0 0,1 1-1 0 0,0-1 1 0 0,-1 1 0 0 0,1 0-1 0 0,0-1 1 0 0,-1 1 0 0 0,1 0-1 0 0,-1-1 1 0 0,1 1-1 0 0,-1 0 1 0 0,1 0 0 0 0,-1-1-1 0 0,1 1 1 0 0,-1 0-1 0 0,1 0 1 0 0,-1 0 0 0 0,1 0-1 0 0,-1 0 1 0 0,1 0 0 0 0,-1 0-1 0 0,1 0 1 0 0,-1 0-1 0 0,1 0 1 0 0,-1 0 0 0 0,1 0-1 0 0,-1 0-30 0 0,1 0 6 0 0,-9-2 49 0 0,1 1 0 0 0,-1 1-1 0 0,1 0 1 0 0,-1 0 0 0 0,1 0-1 0 0,-1 1 1 0 0,1 1 0 0 0,-1-1 0 0 0,-5 3-55 0 0,8-3 39 0 0,4 0-33 0 0,1-1 1 0 0,-1 0-1 0 0,1 0 0 0 0,0 1 0 0 0,-1-1 0 0 0,1 1 1 0 0,-1-1-1 0 0,1 1 0 0 0,0-1 0 0 0,0 1 0 0 0,-1 0 1 0 0,1 0-1 0 0,0 0 0 0 0,0 0 0 0 0,0 0 0 0 0,0 0 1 0 0,0 0-1 0 0,0 0 0 0 0,0 0 0 0 0,0 0 0 0 0,1 0 0 0 0,-1 1 1 0 0,0-1-1 0 0,1 0 0 0 0,-1 1 0 0 0,1-1 0 0 0,-1 0 1 0 0,1 1-1 0 0,0-1 0 0 0,-1 0 0 0 0,1 1 0 0 0,0-1 1 0 0,0 1-1 0 0,0-1-6 0 0,0 1 2 0 0,1-1-1 0 0,-1 0 1 0 0,1 0 0 0 0,-1 0 0 0 0,1 0 0 0 0,-1 0-1 0 0,1 0 1 0 0,0 0 0 0 0,-1 0 0 0 0,1 0-1 0 0,0 0 1 0 0,0-1 0 0 0,0 1 0 0 0,0 0 0 0 0,0 0-1 0 0,0-1 1 0 0,0 1 0 0 0,0-1 0 0 0,0 1-1 0 0,0-1 1 0 0,0 1 0 0 0,0-1 0 0 0,0 1 0 0 0,0-1-1 0 0,1 0 1 0 0,-1 0 0 0 0,0 0-2 0 0,4 0 13 0 0,-1 0 1 0 0,1-1-1 0 0,-1 0 1 0 0,1 0-1 0 0,-1-1 1 0 0,0 1-1 0 0,1-1 0 0 0,-1 0 1 0 0,0 0-1 0 0,0 0 1 0 0,0 0-1 0 0,0-1 1 0 0,0 0-14 0 0,0 0 11 0 0,13-22 370 0 0,4 26-342 0 0,-19-1-34 0 0,4-1 54 0 0,-11-3-50 0 0,4 4-1 0 0,-1 0 2 0 0,-4-5 19 0 0,22 14-48 0 0,-10-8 15 0 0,5 9 44 0 0,43-26 233 0 0,-52 15-211 0 0,-1 1 1 0 0,0 0 0 0 0,0-1-1 0 0,1 1 1 0 0,-1-1-1 0 0,0 1 1 0 0,0-1-1 0 0,0 1 1 0 0,0-1-1 0 0,0 0 1 0 0,0 0-1 0 0,0 0 1 0 0,0 1-1 0 0,0-1 1 0 0,0 0-1 0 0,0 0 1 0 0,0 0-1 0 0,-1 0 1 0 0,1-1-1 0 0,0 1 1 0 0,-1 0-1 0 0,1 0 1 0 0,-1 0-1 0 0,1 0 1 0 0,-1-1-1 0 0,0 0-62 0 0,0 2 356 0 0,-48 10 979 0 0,10 0-3419 0 0,37-10 157 0 0,0-3-3442 0 0,10-4 1690 0 0,13-3-1984 0 0,-13 5 3678 0 0</inkml:trace>
  <inkml:trace contextRef="#ctx0" brushRef="#br0" timeOffset="4956.972">24 80 60 0 0,'-24'5'3912'0'0,"25"-10"-3280"0"0,31 1 667 0 0,-10 3-240 0 0,-21 1-821 0 0,0 5 146 0 0,14 0 118 0 0,-8-4-382 0 0,-5 8 146 0 0,5 6 715 0 0,-7-15-798 0 0,0 0-2 0 0,1 5 684 0 0,6 0-417 0 0,9-5-90 0 0,32-5-53 0 0,-26-4 514 0 0,-20 8-372 0 0,-4-3 581 0 0,-36-7 375 0 0,23 6-3047 0 0,14 5 1351 0 0,0-1 1 0 0,1 1-1 0 0,-1-1 0 0 0,1 0 0 0 0,-1 1 0 0 0,1-1 0 0 0,-1 0 0 0 0,1 1 0 0 0,-1-1 1 0 0,1 0-1 0 0,0 0 0 0 0,-1 0 0 0 0,1 1 0 0 0,0-1 0 0 0,-1 0 0 0 0,1 0 0 0 0,0 0 1 0 0,0 0-1 0 0,0 1 0 0 0,0-1 0 0 0,0 0 0 0 0,0 0 0 0 0,0 0 0 0 0,0 0 0 0 0,0 0 1 0 0,1 1-1 0 0,-1-1 0 0 0,0 0 0 0 0,0 0 0 0 0,1 0 0 0 0,-1 1 0 0 0,1-1 0 0 0,-1 0 1 0 0,1 0-1 0 0,-1 1 0 0 0,1-1 0 0 0,-1 0 0 0 0,1 1 0 0 0,0-1 293 0 0,7-8-1948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F986C-726B-409C-B429-D9E7590108A6}" type="datetimeFigureOut">
              <a:rPr lang="en-US" smtClean="0"/>
              <a:t>11/22/2023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BBB18D-C5AD-4FE3-9C5A-3ADAE8168F94}" type="slidenum">
              <a:rPr lang="en-US" smtClean="0"/>
              <a:t>‹#›</a:t>
            </a:fld>
            <a:endParaRPr lang="en-US" dirty="0"/>
          </a:p>
        </p:txBody>
      </p:sp>
    </p:spTree>
    <p:extLst>
      <p:ext uri="{BB962C8B-B14F-4D97-AF65-F5344CB8AC3E}">
        <p14:creationId xmlns:p14="http://schemas.microsoft.com/office/powerpoint/2010/main" val="375107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3473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9286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02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4335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4642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9744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549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1040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6250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8033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94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1265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859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9784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9079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591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4967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6129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6645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3050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5660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781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3400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518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453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0780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2063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984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0582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4693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3804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4627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661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1340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4889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593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2143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6318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2364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1628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2314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713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4487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9993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2774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DAD3B-2857-4ED4-B1D8-7C6CFDB74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4445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solidFill>
              </a:defRPr>
            </a:lvl1pPr>
          </a:lstStyle>
          <a:p>
            <a:pPr defTabSz="457200">
              <a:spcBef>
                <a:spcPct val="20000"/>
              </a:spcBef>
              <a:defRPr/>
            </a:pPr>
            <a:r>
              <a:rPr lang="fr-FR"/>
              <a:t>Module 7</a:t>
            </a:r>
            <a:endParaRPr lang="en-US" dirty="0"/>
          </a:p>
        </p:txBody>
      </p:sp>
    </p:spTree>
    <p:extLst>
      <p:ext uri="{BB962C8B-B14F-4D97-AF65-F5344CB8AC3E}">
        <p14:creationId xmlns:p14="http://schemas.microsoft.com/office/powerpoint/2010/main" val="1001655917"/>
      </p:ext>
    </p:extLst>
  </p:cSld>
  <p:clrMapOvr>
    <a:masterClrMapping/>
  </p:clrMapOvr>
  <p:extLst mod="1">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fr-FR"/>
              <a:t>Module 7</a:t>
            </a:r>
            <a:endParaRPr lang="en-US" dirty="0"/>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44366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8637202" y="6682314"/>
            <a:ext cx="342900" cy="143831"/>
          </a:xfr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69257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Cambria Math" pitchFamily="18" charset="0"/>
              <a:ea typeface="Cambria Math" pitchFamily="18" charset="0"/>
            </a:endParaRPr>
          </a:p>
        </p:txBody>
      </p:sp>
      <p:sp>
        <p:nvSpPr>
          <p:cNvPr id="5" name="Rectangle 4"/>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Cambria Math" pitchFamily="18" charset="0"/>
              <a:ea typeface="Cambria Math" pitchFamily="18" charset="0"/>
            </a:endParaRPr>
          </a:p>
        </p:txBody>
      </p:sp>
      <p:sp>
        <p:nvSpPr>
          <p:cNvPr id="6" name="Rounded Rectangle 5"/>
          <p:cNvSpPr/>
          <p:nvPr/>
        </p:nvSpPr>
        <p:spPr>
          <a:xfrm>
            <a:off x="381000" y="1295400"/>
            <a:ext cx="8229600" cy="20574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Cambria Math" pitchFamily="18" charset="0"/>
              <a:ea typeface="Cambria Math" pitchFamily="18" charset="0"/>
            </a:endParaRPr>
          </a:p>
        </p:txBody>
      </p:sp>
      <p:sp>
        <p:nvSpPr>
          <p:cNvPr id="7" name="TextBox 6"/>
          <p:cNvSpPr txBox="1"/>
          <p:nvPr/>
        </p:nvSpPr>
        <p:spPr>
          <a:xfrm>
            <a:off x="1071563" y="6488113"/>
            <a:ext cx="3500437" cy="369887"/>
          </a:xfrm>
          <a:prstGeom prst="rect">
            <a:avLst/>
          </a:prstGeom>
          <a:noFill/>
        </p:spPr>
        <p:txBody>
          <a:bodyPr anchor="ctr"/>
          <a:lstStyle/>
          <a:p>
            <a:pPr algn="r" fontAlgn="auto">
              <a:spcBef>
                <a:spcPts val="0"/>
              </a:spcBef>
              <a:spcAft>
                <a:spcPts val="0"/>
              </a:spcAft>
              <a:defRPr/>
            </a:pPr>
            <a:r>
              <a:rPr lang="tr-TR" sz="1200" dirty="0">
                <a:solidFill>
                  <a:schemeClr val="bg1"/>
                </a:solidFill>
                <a:latin typeface="Cambria Math" pitchFamily="18" charset="0"/>
                <a:ea typeface="Cambria Math" pitchFamily="18" charset="0"/>
                <a:cs typeface="+mn-cs"/>
              </a:rPr>
              <a:t>UWI-Mona</a:t>
            </a:r>
            <a:endParaRPr lang="en-US" sz="1200" dirty="0">
              <a:solidFill>
                <a:schemeClr val="bg1"/>
              </a:solidFill>
              <a:latin typeface="Cambria Math" pitchFamily="18" charset="0"/>
              <a:ea typeface="Cambria Math" pitchFamily="18" charset="0"/>
              <a:cs typeface="+mn-cs"/>
            </a:endParaRPr>
          </a:p>
        </p:txBody>
      </p:sp>
      <p:sp>
        <p:nvSpPr>
          <p:cNvPr id="2" name="Title 1"/>
          <p:cNvSpPr>
            <a:spLocks noGrp="1"/>
          </p:cNvSpPr>
          <p:nvPr>
            <p:ph type="ctrTitle"/>
          </p:nvPr>
        </p:nvSpPr>
        <p:spPr>
          <a:xfrm>
            <a:off x="609600" y="1447800"/>
            <a:ext cx="7772400" cy="838200"/>
          </a:xfrm>
        </p:spPr>
        <p:txBody>
          <a:bodyPr/>
          <a:lstStyle>
            <a:lvl1pPr>
              <a:defRPr baseline="0">
                <a:solidFill>
                  <a:schemeClr val="bg1"/>
                </a:solidFill>
                <a:latin typeface="Cambria Math" pitchFamily="18" charset="0"/>
                <a:ea typeface="Cambria Math" pitchFamily="18" charset="0"/>
              </a:defRPr>
            </a:lvl1pPr>
          </a:lstStyle>
          <a:p>
            <a:r>
              <a:rPr lang="en-US" dirty="0"/>
              <a:t>Click to edit Master title style</a:t>
            </a:r>
          </a:p>
        </p:txBody>
      </p:sp>
      <p:sp>
        <p:nvSpPr>
          <p:cNvPr id="3" name="Subtitle 2"/>
          <p:cNvSpPr>
            <a:spLocks noGrp="1"/>
          </p:cNvSpPr>
          <p:nvPr>
            <p:ph type="subTitle" idx="1"/>
          </p:nvPr>
        </p:nvSpPr>
        <p:spPr>
          <a:xfrm>
            <a:off x="1219200" y="2667000"/>
            <a:ext cx="6400800" cy="533400"/>
          </a:xfrm>
        </p:spPr>
        <p:txBody>
          <a:bodyPr/>
          <a:lstStyle>
            <a:lvl1pPr marL="0" indent="0" algn="ctr">
              <a:buNone/>
              <a:defRPr baseline="0">
                <a:solidFill>
                  <a:schemeClr val="bg1"/>
                </a:solidFill>
                <a:latin typeface="Cambria Math" pitchFamily="18" charset="0"/>
                <a:ea typeface="Cambria Math"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Date Placeholder 3"/>
          <p:cNvSpPr>
            <a:spLocks noGrp="1"/>
          </p:cNvSpPr>
          <p:nvPr>
            <p:ph type="dt" sz="half" idx="10"/>
          </p:nvPr>
        </p:nvSpPr>
        <p:spPr>
          <a:xfrm>
            <a:off x="0" y="6492875"/>
            <a:ext cx="1071563" cy="365125"/>
          </a:xfrm>
        </p:spPr>
        <p:txBody>
          <a:bodyPr/>
          <a:lstStyle>
            <a:lvl1pPr>
              <a:defRPr baseline="0" smtClean="0">
                <a:solidFill>
                  <a:schemeClr val="bg1"/>
                </a:solidFill>
                <a:latin typeface="Cambria Math" pitchFamily="18" charset="0"/>
                <a:ea typeface="Cambria Math" pitchFamily="18" charset="0"/>
              </a:defRPr>
            </a:lvl1pPr>
          </a:lstStyle>
          <a:p>
            <a:pPr>
              <a:defRPr/>
            </a:pPr>
            <a:fld id="{C7EEAB78-0F88-4E3F-B27D-BD8462D36F0F}" type="datetime4">
              <a:rPr lang="en-US" smtClean="0"/>
              <a:t>November 22, 2023</a:t>
            </a:fld>
            <a:endParaRPr lang="en-US" dirty="0"/>
          </a:p>
        </p:txBody>
      </p:sp>
      <p:sp>
        <p:nvSpPr>
          <p:cNvPr id="9" name="Footer Placeholder 4"/>
          <p:cNvSpPr>
            <a:spLocks noGrp="1"/>
          </p:cNvSpPr>
          <p:nvPr>
            <p:ph type="ftr" sz="quarter" idx="11"/>
          </p:nvPr>
        </p:nvSpPr>
        <p:spPr>
          <a:xfrm>
            <a:off x="4572000" y="6492875"/>
            <a:ext cx="3429000" cy="365125"/>
          </a:xfrm>
        </p:spPr>
        <p:txBody>
          <a:bodyPr/>
          <a:lstStyle>
            <a:lvl1pPr algn="l">
              <a:defRPr baseline="0">
                <a:solidFill>
                  <a:schemeClr val="bg1"/>
                </a:solidFill>
                <a:latin typeface="Cambria Math" pitchFamily="18" charset="0"/>
                <a:ea typeface="Cambria Math" pitchFamily="18" charset="0"/>
              </a:defRPr>
            </a:lvl1pPr>
          </a:lstStyle>
          <a:p>
            <a:pPr>
              <a:defRPr/>
            </a:pPr>
            <a:r>
              <a:rPr lang="fr-FR"/>
              <a:t>Module 7</a:t>
            </a:r>
            <a:endParaRPr lang="en-US" dirty="0"/>
          </a:p>
        </p:txBody>
      </p:sp>
      <p:sp>
        <p:nvSpPr>
          <p:cNvPr id="10" name="Slide Number Placeholder 5"/>
          <p:cNvSpPr>
            <a:spLocks noGrp="1"/>
          </p:cNvSpPr>
          <p:nvPr>
            <p:ph type="sldNum" sz="quarter" idx="12"/>
          </p:nvPr>
        </p:nvSpPr>
        <p:spPr>
          <a:xfrm>
            <a:off x="8001000" y="6492875"/>
            <a:ext cx="1143000" cy="365125"/>
          </a:xfrm>
        </p:spPr>
        <p:txBody>
          <a:bodyPr/>
          <a:lstStyle>
            <a:lvl1pPr>
              <a:defRPr baseline="0">
                <a:solidFill>
                  <a:schemeClr val="bg1"/>
                </a:solidFill>
                <a:latin typeface="Cambria Math" pitchFamily="18" charset="0"/>
                <a:ea typeface="Cambria Math" pitchFamily="18" charset="0"/>
              </a:defRPr>
            </a:lvl1pPr>
          </a:lstStyle>
          <a:p>
            <a:pPr>
              <a:defRPr/>
            </a:pPr>
            <a:fld id="{F6774911-4A30-444A-858E-0A085668E39A}" type="slidenum">
              <a:rPr lang="en-US" smtClean="0"/>
              <a:pPr>
                <a:defRPr/>
              </a:pPr>
              <a:t>‹#›</a:t>
            </a:fld>
            <a:endParaRPr lang="en-US" dirty="0"/>
          </a:p>
        </p:txBody>
      </p:sp>
    </p:spTree>
    <p:extLst>
      <p:ext uri="{BB962C8B-B14F-4D97-AF65-F5344CB8AC3E}">
        <p14:creationId xmlns:p14="http://schemas.microsoft.com/office/powerpoint/2010/main" val="1204381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Cambria Math" pitchFamily="18" charset="0"/>
              <a:ea typeface="Cambria Math" pitchFamily="18" charset="0"/>
            </a:endParaRPr>
          </a:p>
        </p:txBody>
      </p:sp>
      <p:sp>
        <p:nvSpPr>
          <p:cNvPr id="5" name="Rectangle 4"/>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Cambria Math" pitchFamily="18" charset="0"/>
              <a:ea typeface="Cambria Math" pitchFamily="18" charset="0"/>
            </a:endParaRPr>
          </a:p>
        </p:txBody>
      </p:sp>
      <p:sp>
        <p:nvSpPr>
          <p:cNvPr id="6" name="Rectangle 5"/>
          <p:cNvSpPr/>
          <p:nvPr/>
        </p:nvSpPr>
        <p:spPr>
          <a:xfrm>
            <a:off x="0" y="0"/>
            <a:ext cx="9144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Cambria Math" pitchFamily="18" charset="0"/>
              <a:ea typeface="Cambria Math" pitchFamily="18" charset="0"/>
            </a:endParaRPr>
          </a:p>
        </p:txBody>
      </p:sp>
      <p:sp>
        <p:nvSpPr>
          <p:cNvPr id="3" name="Content Placeholder 2"/>
          <p:cNvSpPr>
            <a:spLocks noGrp="1"/>
          </p:cNvSpPr>
          <p:nvPr>
            <p:ph idx="1"/>
          </p:nvPr>
        </p:nvSpPr>
        <p:spPr>
          <a:xfrm>
            <a:off x="304800" y="1066800"/>
            <a:ext cx="8382000" cy="5059363"/>
          </a:xfrm>
        </p:spPr>
        <p:txBody>
          <a:bodyPr/>
          <a:lstStyle>
            <a:lvl1pPr>
              <a:buSzPct val="60000"/>
              <a:buFontTx/>
              <a:buBlip>
                <a:blip r:embed="rId2"/>
              </a:buBlip>
              <a:defRPr>
                <a:latin typeface="Cambria Math" pitchFamily="18" charset="0"/>
                <a:ea typeface="Cambria Math" pitchFamily="18" charset="0"/>
              </a:defRPr>
            </a:lvl1pPr>
            <a:lvl2pPr>
              <a:buSzPct val="60000"/>
              <a:buFontTx/>
              <a:buBlip>
                <a:blip r:embed="rId3"/>
              </a:buBlip>
              <a:defRPr>
                <a:latin typeface="Cambria Math" pitchFamily="18" charset="0"/>
                <a:ea typeface="Cambria Math" pitchFamily="18" charset="0"/>
              </a:defRPr>
            </a:lvl2pPr>
            <a:lvl3pPr>
              <a:defRPr>
                <a:latin typeface="Cambria Math" pitchFamily="18" charset="0"/>
                <a:ea typeface="Cambria Math" pitchFamily="18" charset="0"/>
              </a:defRPr>
            </a:lvl3pPr>
            <a:lvl4pPr>
              <a:defRPr>
                <a:latin typeface="Cambria Math" pitchFamily="18" charset="0"/>
                <a:ea typeface="Cambria Math" pitchFamily="18" charset="0"/>
              </a:defRPr>
            </a:lvl4pPr>
            <a:lvl5pPr>
              <a:defRPr>
                <a:latin typeface="Cambria Math" pitchFamily="18" charset="0"/>
                <a:ea typeface="Cambria Math"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915400" cy="762000"/>
          </a:xfrm>
        </p:spPr>
        <p:txBody>
          <a:bodyPr/>
          <a:lstStyle>
            <a:lvl1pPr marL="182880" algn="l">
              <a:defRPr baseline="0">
                <a:solidFill>
                  <a:schemeClr val="bg1"/>
                </a:solidFill>
                <a:latin typeface="Cambria Math" pitchFamily="18" charset="0"/>
                <a:ea typeface="Cambria Math" pitchFamily="18" charset="0"/>
              </a:defRPr>
            </a:lvl1pPr>
          </a:lstStyle>
          <a:p>
            <a:r>
              <a:rPr lang="en-US"/>
              <a:t>Click to edit Master title style</a:t>
            </a:r>
            <a:endParaRPr lang="en-US" dirty="0"/>
          </a:p>
        </p:txBody>
      </p:sp>
      <p:sp>
        <p:nvSpPr>
          <p:cNvPr id="8" name="Date Placeholder 3"/>
          <p:cNvSpPr>
            <a:spLocks noGrp="1"/>
          </p:cNvSpPr>
          <p:nvPr>
            <p:ph type="dt" sz="half" idx="10"/>
          </p:nvPr>
        </p:nvSpPr>
        <p:spPr>
          <a:xfrm>
            <a:off x="0" y="6492875"/>
            <a:ext cx="1071563" cy="365125"/>
          </a:xfrm>
        </p:spPr>
        <p:txBody>
          <a:bodyPr/>
          <a:lstStyle>
            <a:lvl1pPr>
              <a:defRPr baseline="0" smtClean="0">
                <a:solidFill>
                  <a:schemeClr val="bg1"/>
                </a:solidFill>
                <a:latin typeface="Cambria Math" pitchFamily="18" charset="0"/>
                <a:ea typeface="Cambria Math" pitchFamily="18" charset="0"/>
              </a:defRPr>
            </a:lvl1pPr>
          </a:lstStyle>
          <a:p>
            <a:pPr>
              <a:defRPr/>
            </a:pPr>
            <a:fld id="{96800202-A747-49FC-B941-91D746C39555}" type="datetime4">
              <a:rPr lang="en-US" smtClean="0"/>
              <a:t>November 22, 2023</a:t>
            </a:fld>
            <a:endParaRPr lang="en-US" dirty="0"/>
          </a:p>
        </p:txBody>
      </p:sp>
      <p:sp>
        <p:nvSpPr>
          <p:cNvPr id="9" name="Footer Placeholder 4"/>
          <p:cNvSpPr>
            <a:spLocks noGrp="1"/>
          </p:cNvSpPr>
          <p:nvPr>
            <p:ph type="ftr" sz="quarter" idx="11"/>
          </p:nvPr>
        </p:nvSpPr>
        <p:spPr>
          <a:xfrm>
            <a:off x="4572000" y="6492875"/>
            <a:ext cx="3505200" cy="365125"/>
          </a:xfrm>
        </p:spPr>
        <p:txBody>
          <a:bodyPr/>
          <a:lstStyle>
            <a:lvl1pPr algn="l">
              <a:defRPr baseline="0">
                <a:solidFill>
                  <a:schemeClr val="bg1"/>
                </a:solidFill>
                <a:latin typeface="Cambria Math" pitchFamily="18" charset="0"/>
                <a:ea typeface="Cambria Math" pitchFamily="18" charset="0"/>
              </a:defRPr>
            </a:lvl1pPr>
          </a:lstStyle>
          <a:p>
            <a:pPr>
              <a:defRPr/>
            </a:pPr>
            <a:r>
              <a:rPr lang="fr-FR"/>
              <a:t>Module 7</a:t>
            </a:r>
            <a:endParaRPr lang="en-US" dirty="0"/>
          </a:p>
        </p:txBody>
      </p:sp>
      <p:sp>
        <p:nvSpPr>
          <p:cNvPr id="10" name="Slide Number Placeholder 5"/>
          <p:cNvSpPr>
            <a:spLocks noGrp="1"/>
          </p:cNvSpPr>
          <p:nvPr>
            <p:ph type="sldNum" sz="quarter" idx="12"/>
          </p:nvPr>
        </p:nvSpPr>
        <p:spPr>
          <a:xfrm>
            <a:off x="8077200" y="6492875"/>
            <a:ext cx="1066800" cy="365125"/>
          </a:xfrm>
        </p:spPr>
        <p:txBody>
          <a:bodyPr/>
          <a:lstStyle>
            <a:lvl1pPr>
              <a:defRPr baseline="0">
                <a:solidFill>
                  <a:schemeClr val="bg1"/>
                </a:solidFill>
                <a:latin typeface="Cambria Math" pitchFamily="18" charset="0"/>
                <a:ea typeface="Cambria Math" pitchFamily="18" charset="0"/>
              </a:defRPr>
            </a:lvl1pPr>
          </a:lstStyle>
          <a:p>
            <a:pPr>
              <a:defRPr/>
            </a:pPr>
            <a:fld id="{ED4760DC-156B-4FF3-BC4A-243B2D4C4B46}" type="slidenum">
              <a:rPr lang="en-US" smtClean="0"/>
              <a:pPr>
                <a:defRPr/>
              </a:pPr>
              <a:t>‹#›</a:t>
            </a:fld>
            <a:endParaRPr lang="en-US" dirty="0"/>
          </a:p>
        </p:txBody>
      </p:sp>
    </p:spTree>
    <p:extLst>
      <p:ext uri="{BB962C8B-B14F-4D97-AF65-F5344CB8AC3E}">
        <p14:creationId xmlns:p14="http://schemas.microsoft.com/office/powerpoint/2010/main" val="484917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E316BC3-07BF-46A0-AB8F-35EB56958813}" type="datetime4">
              <a:rPr lang="en-US" smtClean="0"/>
              <a:t>November 22, 2023</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fr-FR"/>
              <a:t>Module 7</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FED2395-E65C-46C8-9E8A-44A6CD009EA6}" type="slidenum">
              <a:rPr lang="en-US"/>
              <a:pPr>
                <a:defRPr/>
              </a:pPr>
              <a:t>‹#›</a:t>
            </a:fld>
            <a:endParaRPr lang="en-US" dirty="0"/>
          </a:p>
        </p:txBody>
      </p:sp>
    </p:spTree>
    <p:extLst>
      <p:ext uri="{BB962C8B-B14F-4D97-AF65-F5344CB8AC3E}">
        <p14:creationId xmlns:p14="http://schemas.microsoft.com/office/powerpoint/2010/main" val="1703663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6" name="Rectangle 5"/>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7" name="Rectangle 6"/>
          <p:cNvSpPr/>
          <p:nvPr/>
        </p:nvSpPr>
        <p:spPr>
          <a:xfrm>
            <a:off x="0" y="0"/>
            <a:ext cx="9144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TextBox 7"/>
          <p:cNvSpPr txBox="1"/>
          <p:nvPr/>
        </p:nvSpPr>
        <p:spPr>
          <a:xfrm>
            <a:off x="1071563" y="6488113"/>
            <a:ext cx="3500437" cy="369887"/>
          </a:xfrm>
          <a:prstGeom prst="rect">
            <a:avLst/>
          </a:prstGeom>
          <a:noFill/>
        </p:spPr>
        <p:txBody>
          <a:bodyPr anchor="ctr"/>
          <a:lstStyle/>
          <a:p>
            <a:pPr algn="r" fontAlgn="auto">
              <a:spcBef>
                <a:spcPts val="0"/>
              </a:spcBef>
              <a:spcAft>
                <a:spcPts val="0"/>
              </a:spcAft>
              <a:defRPr/>
            </a:pPr>
            <a:r>
              <a:rPr lang="tr-TR" sz="1200" kern="1200" dirty="0">
                <a:solidFill>
                  <a:schemeClr val="bg1"/>
                </a:solidFill>
                <a:latin typeface="Cambria Math" pitchFamily="18" charset="0"/>
                <a:ea typeface="Cambria Math" pitchFamily="18" charset="0"/>
                <a:cs typeface="Arial" charset="0"/>
              </a:rPr>
              <a:t>UWI-Mona</a:t>
            </a:r>
            <a:endParaRPr lang="en-US" sz="1200" kern="1200" dirty="0">
              <a:solidFill>
                <a:schemeClr val="bg1"/>
              </a:solidFill>
              <a:latin typeface="Cambria Math" pitchFamily="18" charset="0"/>
              <a:ea typeface="Cambria Math" pitchFamily="18" charset="0"/>
              <a:cs typeface="Arial" charset="0"/>
            </a:endParaRPr>
          </a:p>
        </p:txBody>
      </p:sp>
      <p:sp>
        <p:nvSpPr>
          <p:cNvPr id="3" name="Content Placeholder 2"/>
          <p:cNvSpPr>
            <a:spLocks noGrp="1"/>
          </p:cNvSpPr>
          <p:nvPr>
            <p:ph sz="half" idx="1"/>
          </p:nvPr>
        </p:nvSpPr>
        <p:spPr>
          <a:xfrm>
            <a:off x="228600" y="1066800"/>
            <a:ext cx="4267200" cy="5059363"/>
          </a:xfrm>
        </p:spPr>
        <p:txBody>
          <a:bodyPr/>
          <a:lstStyle>
            <a:lvl1pPr>
              <a:buSzPct val="60000"/>
              <a:buFontTx/>
              <a:buBlip>
                <a:blip r:embed="rId2"/>
              </a:buBlip>
              <a:defRPr sz="2800"/>
            </a:lvl1pPr>
            <a:lvl2pPr>
              <a:buSzPct val="60000"/>
              <a:buFontTx/>
              <a:buBlip>
                <a:blip r:embed="rId2"/>
              </a:buBlip>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66800"/>
            <a:ext cx="4267200" cy="5059363"/>
          </a:xfrm>
        </p:spPr>
        <p:txBody>
          <a:bodyPr/>
          <a:lstStyle>
            <a:lvl1pPr>
              <a:buSzPct val="60000"/>
              <a:buFontTx/>
              <a:buBlip>
                <a:blip r:embed="rId2"/>
              </a:buBlip>
              <a:defRPr sz="2800"/>
            </a:lvl1pPr>
            <a:lvl2pPr>
              <a:buSzPct val="60000"/>
              <a:buFontTx/>
              <a:buBlip>
                <a:blip r:embed="rId2"/>
              </a:buBlip>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839200" cy="762000"/>
          </a:xfrm>
        </p:spPr>
        <p:txBody>
          <a:bodyPr/>
          <a:lstStyle>
            <a:lvl1pPr marL="182880" algn="l">
              <a:defRPr baseline="0">
                <a:solidFill>
                  <a:schemeClr val="bg1"/>
                </a:solidFill>
              </a:defRPr>
            </a:lvl1pPr>
          </a:lstStyle>
          <a:p>
            <a:r>
              <a:rPr lang="en-US"/>
              <a:t>Click to edit Master title style</a:t>
            </a:r>
          </a:p>
        </p:txBody>
      </p:sp>
      <p:sp>
        <p:nvSpPr>
          <p:cNvPr id="9" name="Date Placeholder 4"/>
          <p:cNvSpPr>
            <a:spLocks noGrp="1"/>
          </p:cNvSpPr>
          <p:nvPr>
            <p:ph type="dt" sz="half" idx="10"/>
          </p:nvPr>
        </p:nvSpPr>
        <p:spPr>
          <a:xfrm>
            <a:off x="0" y="6492875"/>
            <a:ext cx="1066800" cy="365125"/>
          </a:xfrm>
        </p:spPr>
        <p:txBody>
          <a:bodyPr/>
          <a:lstStyle>
            <a:lvl1pPr>
              <a:defRPr baseline="0" smtClean="0">
                <a:solidFill>
                  <a:schemeClr val="bg1"/>
                </a:solidFill>
              </a:defRPr>
            </a:lvl1pPr>
          </a:lstStyle>
          <a:p>
            <a:pPr>
              <a:defRPr/>
            </a:pPr>
            <a:fld id="{30263931-814A-47D2-89B9-F98F23DB1A3D}" type="datetime4">
              <a:rPr lang="en-US" smtClean="0"/>
              <a:t>November 22, 2023</a:t>
            </a:fld>
            <a:endParaRPr lang="en-US" dirty="0"/>
          </a:p>
        </p:txBody>
      </p:sp>
      <p:sp>
        <p:nvSpPr>
          <p:cNvPr id="10" name="Footer Placeholder 5"/>
          <p:cNvSpPr>
            <a:spLocks noGrp="1"/>
          </p:cNvSpPr>
          <p:nvPr>
            <p:ph type="ftr" sz="quarter" idx="11"/>
          </p:nvPr>
        </p:nvSpPr>
        <p:spPr>
          <a:xfrm>
            <a:off x="4572000" y="6492875"/>
            <a:ext cx="3505200" cy="365125"/>
          </a:xfrm>
        </p:spPr>
        <p:txBody>
          <a:bodyPr/>
          <a:lstStyle>
            <a:lvl1pPr algn="l">
              <a:defRPr baseline="0">
                <a:solidFill>
                  <a:schemeClr val="bg1"/>
                </a:solidFill>
              </a:defRPr>
            </a:lvl1pPr>
          </a:lstStyle>
          <a:p>
            <a:pPr>
              <a:defRPr/>
            </a:pPr>
            <a:r>
              <a:rPr lang="fr-FR"/>
              <a:t>Module 7</a:t>
            </a:r>
            <a:endParaRPr lang="en-US" dirty="0"/>
          </a:p>
        </p:txBody>
      </p:sp>
      <p:sp>
        <p:nvSpPr>
          <p:cNvPr id="11" name="Slide Number Placeholder 6"/>
          <p:cNvSpPr>
            <a:spLocks noGrp="1"/>
          </p:cNvSpPr>
          <p:nvPr>
            <p:ph type="sldNum" sz="quarter" idx="12"/>
          </p:nvPr>
        </p:nvSpPr>
        <p:spPr>
          <a:xfrm>
            <a:off x="8077200" y="6492875"/>
            <a:ext cx="1066800" cy="365125"/>
          </a:xfrm>
        </p:spPr>
        <p:txBody>
          <a:bodyPr/>
          <a:lstStyle>
            <a:lvl1pPr>
              <a:defRPr baseline="0">
                <a:solidFill>
                  <a:schemeClr val="bg1"/>
                </a:solidFill>
              </a:defRPr>
            </a:lvl1pPr>
          </a:lstStyle>
          <a:p>
            <a:pPr>
              <a:defRPr/>
            </a:pPr>
            <a:fld id="{353EAEEB-3639-41F4-854B-6F3E91AEED61}" type="slidenum">
              <a:rPr lang="en-US"/>
              <a:pPr>
                <a:defRPr/>
              </a:pPr>
              <a:t>‹#›</a:t>
            </a:fld>
            <a:endParaRPr lang="en-US" dirty="0"/>
          </a:p>
        </p:txBody>
      </p:sp>
    </p:spTree>
    <p:extLst>
      <p:ext uri="{BB962C8B-B14F-4D97-AF65-F5344CB8AC3E}">
        <p14:creationId xmlns:p14="http://schemas.microsoft.com/office/powerpoint/2010/main" val="1525515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solidFill>
                  <a:schemeClr val="tx1"/>
                </a:solidFill>
              </a:defRPr>
            </a:lvl1pPr>
          </a:lstStyle>
          <a:p>
            <a:pPr defTabSz="457200">
              <a:spcBef>
                <a:spcPct val="20000"/>
              </a:spcBef>
              <a:defRPr/>
            </a:pPr>
            <a:r>
              <a:rPr lang="fr-FR"/>
              <a:t>Module 7</a:t>
            </a:r>
            <a:endParaRPr lang="en-US" dirty="0"/>
          </a:p>
        </p:txBody>
      </p:sp>
    </p:spTree>
    <p:extLst>
      <p:ext uri="{BB962C8B-B14F-4D97-AF65-F5344CB8AC3E}">
        <p14:creationId xmlns:p14="http://schemas.microsoft.com/office/powerpoint/2010/main" val="2489068921"/>
      </p:ext>
    </p:extLst>
  </p:cSld>
  <p:clrMapOvr>
    <a:masterClrMapping/>
  </p:clrMapOvr>
  <p:extLst mod="1">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Rectangle 6"/>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8" name="Rectangle 7"/>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9" name="Rectangle 8"/>
          <p:cNvSpPr/>
          <p:nvPr/>
        </p:nvSpPr>
        <p:spPr>
          <a:xfrm>
            <a:off x="0" y="0"/>
            <a:ext cx="9144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extBox 9"/>
          <p:cNvSpPr txBox="1"/>
          <p:nvPr/>
        </p:nvSpPr>
        <p:spPr>
          <a:xfrm>
            <a:off x="1071563" y="6488113"/>
            <a:ext cx="3500437" cy="369887"/>
          </a:xfrm>
          <a:prstGeom prst="rect">
            <a:avLst/>
          </a:prstGeom>
          <a:noFill/>
        </p:spPr>
        <p:txBody>
          <a:bodyPr anchor="ctr"/>
          <a:lstStyle/>
          <a:p>
            <a:pPr algn="r" fontAlgn="auto">
              <a:spcBef>
                <a:spcPts val="0"/>
              </a:spcBef>
              <a:spcAft>
                <a:spcPts val="0"/>
              </a:spcAft>
              <a:defRPr/>
            </a:pPr>
            <a:r>
              <a:rPr lang="tr-TR" sz="1200" kern="1200" dirty="0">
                <a:solidFill>
                  <a:schemeClr val="bg1"/>
                </a:solidFill>
                <a:latin typeface="Cambria Math" pitchFamily="18" charset="0"/>
                <a:ea typeface="Cambria Math" pitchFamily="18" charset="0"/>
                <a:cs typeface="Arial" charset="0"/>
              </a:rPr>
              <a:t>Sabancı University</a:t>
            </a:r>
            <a:endParaRPr lang="en-US" sz="1200" kern="1200" dirty="0">
              <a:solidFill>
                <a:schemeClr val="bg1"/>
              </a:solidFill>
              <a:latin typeface="Cambria Math" pitchFamily="18" charset="0"/>
              <a:ea typeface="Cambria Math" pitchFamily="18" charset="0"/>
              <a:cs typeface="Arial" charset="0"/>
            </a:endParaRPr>
          </a:p>
        </p:txBody>
      </p:sp>
      <p:sp>
        <p:nvSpPr>
          <p:cNvPr id="3" name="Text Placeholder 2"/>
          <p:cNvSpPr>
            <a:spLocks noGrp="1"/>
          </p:cNvSpPr>
          <p:nvPr>
            <p:ph type="body" idx="1"/>
          </p:nvPr>
        </p:nvSpPr>
        <p:spPr>
          <a:xfrm>
            <a:off x="457200" y="9906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76400"/>
            <a:ext cx="4040188" cy="4449763"/>
          </a:xfrm>
        </p:spPr>
        <p:txBody>
          <a:bodyPr/>
          <a:lstStyle>
            <a:lvl1pPr>
              <a:buSzPct val="60000"/>
              <a:buFontTx/>
              <a:buBlip>
                <a:blip r:embed="rId2"/>
              </a:buBlip>
              <a:defRPr sz="24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9906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76400"/>
            <a:ext cx="4041775" cy="4449763"/>
          </a:xfrm>
        </p:spPr>
        <p:txBody>
          <a:bodyPr/>
          <a:lstStyle>
            <a:lvl1pPr>
              <a:buSzPct val="60000"/>
              <a:buFontTx/>
              <a:buBlip>
                <a:blip r:embed="rId2"/>
              </a:buBlip>
              <a:defRPr sz="24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839200" cy="762000"/>
          </a:xfrm>
        </p:spPr>
        <p:txBody>
          <a:bodyPr/>
          <a:lstStyle>
            <a:lvl1pPr marL="182880" algn="l">
              <a:defRPr baseline="0">
                <a:solidFill>
                  <a:schemeClr val="bg1"/>
                </a:solidFill>
              </a:defRPr>
            </a:lvl1pPr>
          </a:lstStyle>
          <a:p>
            <a:r>
              <a:rPr lang="en-US"/>
              <a:t>Click to edit Master title style</a:t>
            </a:r>
          </a:p>
        </p:txBody>
      </p:sp>
      <p:sp>
        <p:nvSpPr>
          <p:cNvPr id="11" name="Date Placeholder 6"/>
          <p:cNvSpPr>
            <a:spLocks noGrp="1"/>
          </p:cNvSpPr>
          <p:nvPr>
            <p:ph type="dt" sz="half" idx="10"/>
          </p:nvPr>
        </p:nvSpPr>
        <p:spPr>
          <a:xfrm>
            <a:off x="0" y="6492875"/>
            <a:ext cx="1066800" cy="365125"/>
          </a:xfrm>
        </p:spPr>
        <p:txBody>
          <a:bodyPr/>
          <a:lstStyle>
            <a:lvl1pPr>
              <a:defRPr baseline="0" smtClean="0">
                <a:solidFill>
                  <a:schemeClr val="bg1"/>
                </a:solidFill>
              </a:defRPr>
            </a:lvl1pPr>
          </a:lstStyle>
          <a:p>
            <a:pPr>
              <a:defRPr/>
            </a:pPr>
            <a:fld id="{8850AD71-4635-4750-9D2B-F37253894312}" type="datetime4">
              <a:rPr lang="en-US" smtClean="0"/>
              <a:t>November 22, 2023</a:t>
            </a:fld>
            <a:endParaRPr lang="en-US" dirty="0"/>
          </a:p>
        </p:txBody>
      </p:sp>
      <p:sp>
        <p:nvSpPr>
          <p:cNvPr id="12" name="Footer Placeholder 7"/>
          <p:cNvSpPr>
            <a:spLocks noGrp="1"/>
          </p:cNvSpPr>
          <p:nvPr>
            <p:ph type="ftr" sz="quarter" idx="11"/>
          </p:nvPr>
        </p:nvSpPr>
        <p:spPr>
          <a:xfrm>
            <a:off x="4572000" y="6492875"/>
            <a:ext cx="3505200" cy="365125"/>
          </a:xfrm>
        </p:spPr>
        <p:txBody>
          <a:bodyPr/>
          <a:lstStyle>
            <a:lvl1pPr algn="l">
              <a:defRPr baseline="0">
                <a:solidFill>
                  <a:schemeClr val="bg1"/>
                </a:solidFill>
              </a:defRPr>
            </a:lvl1pPr>
          </a:lstStyle>
          <a:p>
            <a:pPr>
              <a:defRPr/>
            </a:pPr>
            <a:r>
              <a:rPr lang="fr-FR"/>
              <a:t>Module 7</a:t>
            </a:r>
            <a:endParaRPr lang="en-US" dirty="0"/>
          </a:p>
        </p:txBody>
      </p:sp>
      <p:sp>
        <p:nvSpPr>
          <p:cNvPr id="13" name="Slide Number Placeholder 8"/>
          <p:cNvSpPr>
            <a:spLocks noGrp="1"/>
          </p:cNvSpPr>
          <p:nvPr>
            <p:ph type="sldNum" sz="quarter" idx="12"/>
          </p:nvPr>
        </p:nvSpPr>
        <p:spPr>
          <a:xfrm>
            <a:off x="8077200" y="6492875"/>
            <a:ext cx="1066800" cy="365125"/>
          </a:xfrm>
        </p:spPr>
        <p:txBody>
          <a:bodyPr/>
          <a:lstStyle>
            <a:lvl1pPr>
              <a:defRPr baseline="0">
                <a:solidFill>
                  <a:schemeClr val="bg1"/>
                </a:solidFill>
              </a:defRPr>
            </a:lvl1pPr>
          </a:lstStyle>
          <a:p>
            <a:pPr>
              <a:defRPr/>
            </a:pPr>
            <a:fld id="{2F9313D7-BE43-4CBA-89A5-2931E6978013}" type="slidenum">
              <a:rPr lang="en-US"/>
              <a:pPr>
                <a:defRPr/>
              </a:pPr>
              <a:t>‹#›</a:t>
            </a:fld>
            <a:endParaRPr lang="en-US" dirty="0"/>
          </a:p>
        </p:txBody>
      </p:sp>
    </p:spTree>
    <p:extLst>
      <p:ext uri="{BB962C8B-B14F-4D97-AF65-F5344CB8AC3E}">
        <p14:creationId xmlns:p14="http://schemas.microsoft.com/office/powerpoint/2010/main" val="14261710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p:nvSpPr>
        <p:spPr>
          <a:xfrm>
            <a:off x="0" y="0"/>
            <a:ext cx="9144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6" name="Rectangle 5"/>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2" name="Title 1"/>
          <p:cNvSpPr>
            <a:spLocks noGrp="1"/>
          </p:cNvSpPr>
          <p:nvPr>
            <p:ph type="title"/>
          </p:nvPr>
        </p:nvSpPr>
        <p:spPr>
          <a:xfrm>
            <a:off x="0" y="0"/>
            <a:ext cx="8915400" cy="762000"/>
          </a:xfrm>
        </p:spPr>
        <p:txBody>
          <a:bodyPr/>
          <a:lstStyle>
            <a:lvl1pPr marL="182880" algn="l">
              <a:defRPr baseline="0">
                <a:solidFill>
                  <a:schemeClr val="bg1"/>
                </a:solidFill>
              </a:defRPr>
            </a:lvl1pPr>
          </a:lstStyle>
          <a:p>
            <a:r>
              <a:rPr lang="en-US"/>
              <a:t>Click to edit Master title style</a:t>
            </a:r>
          </a:p>
        </p:txBody>
      </p:sp>
      <p:sp>
        <p:nvSpPr>
          <p:cNvPr id="12" name="Text Placeholder 10"/>
          <p:cNvSpPr>
            <a:spLocks noGrp="1"/>
          </p:cNvSpPr>
          <p:nvPr>
            <p:ph type="body" sz="quarter" idx="13"/>
          </p:nvPr>
        </p:nvSpPr>
        <p:spPr>
          <a:xfrm>
            <a:off x="1066800" y="6477000"/>
            <a:ext cx="3505200" cy="381000"/>
          </a:xfrm>
        </p:spPr>
        <p:txBody>
          <a:bodyPr anchor="ctr">
            <a:normAutofit/>
          </a:bodyPr>
          <a:lstStyle>
            <a:lvl1pPr algn="r">
              <a:buNone/>
              <a:defRPr lang="en-US" sz="1200" kern="1200" baseline="0" dirty="0">
                <a:solidFill>
                  <a:schemeClr val="bg1"/>
                </a:solidFill>
                <a:latin typeface="+mn-lt"/>
                <a:ea typeface="+mn-ea"/>
                <a:cs typeface="+mn-cs"/>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p:txBody>
      </p:sp>
      <p:sp>
        <p:nvSpPr>
          <p:cNvPr id="7" name="Date Placeholder 6"/>
          <p:cNvSpPr>
            <a:spLocks noGrp="1"/>
          </p:cNvSpPr>
          <p:nvPr>
            <p:ph type="dt" sz="half" idx="14"/>
          </p:nvPr>
        </p:nvSpPr>
        <p:spPr>
          <a:xfrm>
            <a:off x="0" y="6492875"/>
            <a:ext cx="1066800" cy="365125"/>
          </a:xfrm>
        </p:spPr>
        <p:txBody>
          <a:bodyPr/>
          <a:lstStyle>
            <a:lvl1pPr>
              <a:defRPr baseline="0" smtClean="0">
                <a:solidFill>
                  <a:schemeClr val="bg1"/>
                </a:solidFill>
              </a:defRPr>
            </a:lvl1pPr>
          </a:lstStyle>
          <a:p>
            <a:pPr>
              <a:defRPr/>
            </a:pPr>
            <a:fld id="{CAA886BE-BE8A-4BD1-86AF-D5349A8EF14E}" type="datetime4">
              <a:rPr lang="en-US" smtClean="0"/>
              <a:t>November 22, 2023</a:t>
            </a:fld>
            <a:endParaRPr lang="en-US" dirty="0"/>
          </a:p>
        </p:txBody>
      </p:sp>
      <p:sp>
        <p:nvSpPr>
          <p:cNvPr id="8" name="Footer Placeholder 7"/>
          <p:cNvSpPr>
            <a:spLocks noGrp="1"/>
          </p:cNvSpPr>
          <p:nvPr>
            <p:ph type="ftr" sz="quarter" idx="15"/>
          </p:nvPr>
        </p:nvSpPr>
        <p:spPr>
          <a:xfrm>
            <a:off x="4572000" y="6492875"/>
            <a:ext cx="3505200" cy="365125"/>
          </a:xfrm>
        </p:spPr>
        <p:txBody>
          <a:bodyPr/>
          <a:lstStyle>
            <a:lvl1pPr algn="l">
              <a:defRPr baseline="0">
                <a:solidFill>
                  <a:schemeClr val="bg1"/>
                </a:solidFill>
              </a:defRPr>
            </a:lvl1pPr>
          </a:lstStyle>
          <a:p>
            <a:pPr>
              <a:defRPr/>
            </a:pPr>
            <a:r>
              <a:rPr lang="fr-FR"/>
              <a:t>Module 7</a:t>
            </a:r>
            <a:endParaRPr lang="en-US" dirty="0"/>
          </a:p>
        </p:txBody>
      </p:sp>
      <p:sp>
        <p:nvSpPr>
          <p:cNvPr id="9" name="Slide Number Placeholder 8"/>
          <p:cNvSpPr>
            <a:spLocks noGrp="1"/>
          </p:cNvSpPr>
          <p:nvPr>
            <p:ph type="sldNum" sz="quarter" idx="16"/>
          </p:nvPr>
        </p:nvSpPr>
        <p:spPr>
          <a:xfrm>
            <a:off x="8077200" y="6492875"/>
            <a:ext cx="1066800" cy="365125"/>
          </a:xfrm>
        </p:spPr>
        <p:txBody>
          <a:bodyPr/>
          <a:lstStyle>
            <a:lvl1pPr>
              <a:defRPr baseline="0">
                <a:solidFill>
                  <a:schemeClr val="bg1"/>
                </a:solidFill>
              </a:defRPr>
            </a:lvl1pPr>
          </a:lstStyle>
          <a:p>
            <a:pPr>
              <a:defRPr/>
            </a:pPr>
            <a:fld id="{E706AE2A-5369-4AD3-8F12-745B79174D74}" type="slidenum">
              <a:rPr lang="en-US"/>
              <a:pPr>
                <a:defRPr/>
              </a:pPr>
              <a:t>‹#›</a:t>
            </a:fld>
            <a:endParaRPr lang="en-US" dirty="0"/>
          </a:p>
        </p:txBody>
      </p:sp>
    </p:spTree>
    <p:extLst>
      <p:ext uri="{BB962C8B-B14F-4D97-AF65-F5344CB8AC3E}">
        <p14:creationId xmlns:p14="http://schemas.microsoft.com/office/powerpoint/2010/main" val="2200529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4" name="Rectangle 3"/>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10" name="Text Placeholder 10"/>
          <p:cNvSpPr>
            <a:spLocks noGrp="1"/>
          </p:cNvSpPr>
          <p:nvPr>
            <p:ph type="body" sz="quarter" idx="13"/>
          </p:nvPr>
        </p:nvSpPr>
        <p:spPr>
          <a:xfrm>
            <a:off x="1066800" y="6477000"/>
            <a:ext cx="3505200" cy="381000"/>
          </a:xfrm>
        </p:spPr>
        <p:txBody>
          <a:bodyPr anchor="ctr">
            <a:normAutofit/>
          </a:bodyPr>
          <a:lstStyle>
            <a:lvl1pPr algn="r">
              <a:buNone/>
              <a:defRPr lang="en-US" sz="1200" kern="1200" baseline="0" dirty="0">
                <a:solidFill>
                  <a:schemeClr val="bg1"/>
                </a:solidFill>
                <a:latin typeface="+mn-lt"/>
                <a:ea typeface="+mn-ea"/>
                <a:cs typeface="+mn-cs"/>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p:txBody>
      </p:sp>
      <p:sp>
        <p:nvSpPr>
          <p:cNvPr id="5" name="Date Placeholder 6"/>
          <p:cNvSpPr>
            <a:spLocks noGrp="1"/>
          </p:cNvSpPr>
          <p:nvPr>
            <p:ph type="dt" sz="half" idx="14"/>
          </p:nvPr>
        </p:nvSpPr>
        <p:spPr>
          <a:xfrm>
            <a:off x="0" y="6492875"/>
            <a:ext cx="1066800" cy="365125"/>
          </a:xfrm>
        </p:spPr>
        <p:txBody>
          <a:bodyPr/>
          <a:lstStyle>
            <a:lvl1pPr>
              <a:defRPr baseline="0" smtClean="0">
                <a:solidFill>
                  <a:schemeClr val="bg1"/>
                </a:solidFill>
              </a:defRPr>
            </a:lvl1pPr>
          </a:lstStyle>
          <a:p>
            <a:pPr>
              <a:defRPr/>
            </a:pPr>
            <a:fld id="{802BC479-86B8-45C6-91C4-2961282591F1}" type="datetime4">
              <a:rPr lang="en-US" smtClean="0"/>
              <a:t>November 22, 2023</a:t>
            </a:fld>
            <a:endParaRPr lang="en-US" dirty="0"/>
          </a:p>
        </p:txBody>
      </p:sp>
      <p:sp>
        <p:nvSpPr>
          <p:cNvPr id="6" name="Footer Placeholder 7"/>
          <p:cNvSpPr>
            <a:spLocks noGrp="1"/>
          </p:cNvSpPr>
          <p:nvPr>
            <p:ph type="ftr" sz="quarter" idx="15"/>
          </p:nvPr>
        </p:nvSpPr>
        <p:spPr>
          <a:xfrm>
            <a:off x="4572000" y="6492875"/>
            <a:ext cx="3505200" cy="365125"/>
          </a:xfrm>
        </p:spPr>
        <p:txBody>
          <a:bodyPr/>
          <a:lstStyle>
            <a:lvl1pPr algn="l">
              <a:defRPr baseline="0">
                <a:solidFill>
                  <a:schemeClr val="bg1"/>
                </a:solidFill>
              </a:defRPr>
            </a:lvl1pPr>
          </a:lstStyle>
          <a:p>
            <a:pPr>
              <a:defRPr/>
            </a:pPr>
            <a:r>
              <a:rPr lang="fr-FR"/>
              <a:t>Module 7</a:t>
            </a:r>
            <a:endParaRPr lang="en-US" dirty="0"/>
          </a:p>
        </p:txBody>
      </p:sp>
      <p:sp>
        <p:nvSpPr>
          <p:cNvPr id="7" name="Slide Number Placeholder 8"/>
          <p:cNvSpPr>
            <a:spLocks noGrp="1"/>
          </p:cNvSpPr>
          <p:nvPr>
            <p:ph type="sldNum" sz="quarter" idx="16"/>
          </p:nvPr>
        </p:nvSpPr>
        <p:spPr>
          <a:xfrm>
            <a:off x="8077200" y="6492875"/>
            <a:ext cx="1066800" cy="365125"/>
          </a:xfrm>
        </p:spPr>
        <p:txBody>
          <a:bodyPr/>
          <a:lstStyle>
            <a:lvl1pPr>
              <a:defRPr baseline="0">
                <a:solidFill>
                  <a:schemeClr val="bg1"/>
                </a:solidFill>
              </a:defRPr>
            </a:lvl1pPr>
          </a:lstStyle>
          <a:p>
            <a:pPr>
              <a:defRPr/>
            </a:pPr>
            <a:fld id="{1D8F095B-0DC8-49F0-A460-7B17A4BF4C70}" type="slidenum">
              <a:rPr lang="en-US"/>
              <a:pPr>
                <a:defRPr/>
              </a:pPr>
              <a:t>‹#›</a:t>
            </a:fld>
            <a:endParaRPr lang="en-US" dirty="0"/>
          </a:p>
        </p:txBody>
      </p:sp>
    </p:spTree>
    <p:extLst>
      <p:ext uri="{BB962C8B-B14F-4D97-AF65-F5344CB8AC3E}">
        <p14:creationId xmlns:p14="http://schemas.microsoft.com/office/powerpoint/2010/main" val="1186957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436FDE9-662D-4E6B-850B-ED3BDE4A899A}" type="datetime4">
              <a:rPr lang="en-US" smtClean="0"/>
              <a:t>November 22, 2023</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fr-FR"/>
              <a:t>Module 7</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FBCC3763-9363-4707-B1E8-5825ADF9D257}" type="slidenum">
              <a:rPr lang="en-US"/>
              <a:pPr>
                <a:defRPr/>
              </a:pPr>
              <a:t>‹#›</a:t>
            </a:fld>
            <a:endParaRPr lang="en-US" dirty="0"/>
          </a:p>
        </p:txBody>
      </p:sp>
    </p:spTree>
    <p:extLst>
      <p:ext uri="{BB962C8B-B14F-4D97-AF65-F5344CB8AC3E}">
        <p14:creationId xmlns:p14="http://schemas.microsoft.com/office/powerpoint/2010/main" val="1248100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BA6EAF5-1CB2-4053-A77D-12F580C5C126}" type="datetime4">
              <a:rPr lang="en-US" smtClean="0"/>
              <a:t>November 22, 2023</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fr-FR"/>
              <a:t>Module 7</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4D14A39-5380-463F-9A28-360F49BF0AB4}" type="slidenum">
              <a:rPr lang="en-US"/>
              <a:pPr>
                <a:defRPr/>
              </a:pPr>
              <a:t>‹#›</a:t>
            </a:fld>
            <a:endParaRPr lang="en-US" dirty="0"/>
          </a:p>
        </p:txBody>
      </p:sp>
    </p:spTree>
    <p:extLst>
      <p:ext uri="{BB962C8B-B14F-4D97-AF65-F5344CB8AC3E}">
        <p14:creationId xmlns:p14="http://schemas.microsoft.com/office/powerpoint/2010/main" val="29271928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B51A8EB-7915-491D-A6E6-47BAEE1A246C}" type="datetime4">
              <a:rPr lang="en-US" smtClean="0"/>
              <a:t>November 22, 2023</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fr-FR"/>
              <a:t>Module 7</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51D51B0-BEAB-410C-A22E-690F1D1DCBEB}" type="slidenum">
              <a:rPr lang="en-US"/>
              <a:pPr>
                <a:defRPr/>
              </a:pPr>
              <a:t>‹#›</a:t>
            </a:fld>
            <a:endParaRPr lang="en-US" dirty="0"/>
          </a:p>
        </p:txBody>
      </p:sp>
    </p:spTree>
    <p:extLst>
      <p:ext uri="{BB962C8B-B14F-4D97-AF65-F5344CB8AC3E}">
        <p14:creationId xmlns:p14="http://schemas.microsoft.com/office/powerpoint/2010/main" val="410537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EE1E862-7556-4014-8D5F-29DE0124E1C3}" type="datetime4">
              <a:rPr lang="en-US" smtClean="0"/>
              <a:t>November 22, 2023</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fr-FR"/>
              <a:t>Module 7</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C651B79-5EE2-4619-8700-0BC893891CD5}" type="slidenum">
              <a:rPr lang="en-US"/>
              <a:pPr>
                <a:defRPr/>
              </a:pPr>
              <a:t>‹#›</a:t>
            </a:fld>
            <a:endParaRPr lang="en-US" dirty="0"/>
          </a:p>
        </p:txBody>
      </p:sp>
    </p:spTree>
    <p:extLst>
      <p:ext uri="{BB962C8B-B14F-4D97-AF65-F5344CB8AC3E}">
        <p14:creationId xmlns:p14="http://schemas.microsoft.com/office/powerpoint/2010/main" val="249031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fr-FR"/>
              <a:t>Module 7</a:t>
            </a:r>
            <a:endParaRPr lang="en-US" dirty="0"/>
          </a:p>
        </p:txBody>
      </p:sp>
    </p:spTree>
    <p:extLst>
      <p:ext uri="{BB962C8B-B14F-4D97-AF65-F5344CB8AC3E}">
        <p14:creationId xmlns:p14="http://schemas.microsoft.com/office/powerpoint/2010/main" val="380643474"/>
      </p:ext>
    </p:extLst>
  </p:cSld>
  <p:clrMapOvr>
    <a:masterClrMapping/>
  </p:clrMapOvr>
  <p:extLst mod="1">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fr-FR"/>
              <a:t>Module 7</a:t>
            </a:r>
            <a:endParaRPr lang="en-US" dirty="0"/>
          </a:p>
        </p:txBody>
      </p:sp>
    </p:spTree>
    <p:extLst>
      <p:ext uri="{BB962C8B-B14F-4D97-AF65-F5344CB8AC3E}">
        <p14:creationId xmlns:p14="http://schemas.microsoft.com/office/powerpoint/2010/main" val="1233895555"/>
      </p:ext>
    </p:extLst>
  </p:cSld>
  <p:clrMapOvr>
    <a:masterClrMapping/>
  </p:clrMapOvr>
  <p:extLst mod="1">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360" userDrawn="1">
          <p15:clr>
            <a:srgbClr val="FBAE40"/>
          </p15:clr>
        </p15:guide>
        <p15:guide id="3" pos="264" userDrawn="1">
          <p15:clr>
            <a:srgbClr val="FBAE40"/>
          </p15:clr>
        </p15:guide>
        <p15:guide id="4"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marL="0" marR="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userDrawn="1">
          <p15:clr>
            <a:srgbClr val="FBAE40"/>
          </p15:clr>
        </p15:guide>
        <p15:guide id="5" pos="38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6.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solidFill>
              </a:defRPr>
            </a:lvl1pPr>
          </a:lstStyle>
          <a:p>
            <a:pPr defTabSz="457200">
              <a:spcBef>
                <a:spcPct val="20000"/>
              </a:spcBef>
              <a:defRPr/>
            </a:pPr>
            <a:r>
              <a:rPr lang="fr-FR"/>
              <a:t>Module 7</a:t>
            </a: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9" r:id="rId3"/>
    <p:sldLayoutId id="2147483695" r:id="rId4"/>
    <p:sldLayoutId id="2147483696" r:id="rId5"/>
    <p:sldLayoutId id="2147483697" r:id="rId6"/>
  </p:sldLayoutIdLst>
  <p:hf hdr="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solidFill>
              </a:defRPr>
            </a:lvl1pPr>
          </a:lstStyle>
          <a:p>
            <a:r>
              <a:rPr lang="fr-FR"/>
              <a:t>Module 7</a:t>
            </a:r>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37202" y="6682314"/>
            <a:ext cx="342900" cy="143831"/>
          </a:xfrm>
          <a:prstGeom prst="rect">
            <a:avLst/>
          </a:prstGeom>
        </p:spPr>
        <p:txBody>
          <a:bodyPr vert="horz" lIns="45720" tIns="45720" rIns="45720" bIns="45720" rtlCol="0" anchor="ctr"/>
          <a:lstStyle>
            <a:lvl1pPr algn="r">
              <a:defRPr lang="en-US" sz="800" smtClean="0">
                <a:solidFill>
                  <a:schemeClr val="tx1"/>
                </a:solidFill>
              </a:defRPr>
            </a:lvl1pPr>
          </a:lstStyle>
          <a:p>
            <a:fld id="{68151E55-6873-49E2-B8D5-2F265E6F1973}" type="slidenum">
              <a:rPr lang="en-US" smtClean="0"/>
              <a:pPr/>
              <a:t>‹#›</a:t>
            </a:fld>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Lst>
  <p:hf hdr="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mn-lt"/>
          <a:ea typeface="+mn-ea"/>
          <a:cs typeface="+mn-cs"/>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2D5EB372-7E65-42E1-93F6-CE11828CB043}" type="datetime4">
              <a:rPr lang="en-US" smtClean="0"/>
              <a:t>November 22, 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r>
              <a:rPr lang="fr-FR"/>
              <a:t>Module 7</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50B3C1B-91DF-4CBE-91BE-B3ECD4142BFB}" type="slidenum">
              <a:rPr lang="en-US"/>
              <a:pPr>
                <a:defRPr/>
              </a:pPr>
              <a:t>‹#›</a:t>
            </a:fld>
            <a:endParaRPr lang="en-US" dirty="0"/>
          </a:p>
        </p:txBody>
      </p:sp>
    </p:spTree>
    <p:extLst>
      <p:ext uri="{BB962C8B-B14F-4D97-AF65-F5344CB8AC3E}">
        <p14:creationId xmlns:p14="http://schemas.microsoft.com/office/powerpoint/2010/main" val="186683638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4.gif"/></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1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1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240.png"/><Relationship Id="rId4" Type="http://schemas.openxmlformats.org/officeDocument/2006/relationships/image" Target="../media/image4.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4.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png"/><Relationship Id="rId7"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customXml" Target="../ink/ink2.xml"/><Relationship Id="rId5" Type="http://schemas.openxmlformats.org/officeDocument/2006/relationships/image" Target="../media/image17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7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customXml" Target="../ink/ink8.xml"/><Relationship Id="rId3" Type="http://schemas.openxmlformats.org/officeDocument/2006/relationships/image" Target="../media/image3.gif"/><Relationship Id="rId17" Type="http://schemas.openxmlformats.org/officeDocument/2006/relationships/image" Target="NULL"/><Relationship Id="rId33" Type="http://schemas.openxmlformats.org/officeDocument/2006/relationships/image" Target="NULL"/><Relationship Id="rId2" Type="http://schemas.openxmlformats.org/officeDocument/2006/relationships/notesSlide" Target="../notesSlides/notesSlide35.xml"/><Relationship Id="rId16" Type="http://schemas.openxmlformats.org/officeDocument/2006/relationships/customXml" Target="../ink/ink7.xml"/><Relationship Id="rId29" Type="http://schemas.openxmlformats.org/officeDocument/2006/relationships/image" Target="NULL"/><Relationship Id="rId1" Type="http://schemas.openxmlformats.org/officeDocument/2006/relationships/slideLayout" Target="../slideLayouts/slideLayout17.xml"/><Relationship Id="rId6" Type="http://schemas.openxmlformats.org/officeDocument/2006/relationships/customXml" Target="../ink/ink5.xml"/><Relationship Id="rId32" Type="http://schemas.openxmlformats.org/officeDocument/2006/relationships/customXml" Target="../ink/ink11.xml"/><Relationship Id="rId5" Type="http://schemas.openxmlformats.org/officeDocument/2006/relationships/image" Target="../media/image18.emf"/><Relationship Id="rId15" Type="http://schemas.openxmlformats.org/officeDocument/2006/relationships/image" Target="NULL"/><Relationship Id="rId28" Type="http://schemas.openxmlformats.org/officeDocument/2006/relationships/customXml" Target="../ink/ink9.xml"/><Relationship Id="rId31" Type="http://schemas.openxmlformats.org/officeDocument/2006/relationships/image" Target="NULL"/><Relationship Id="rId4" Type="http://schemas.openxmlformats.org/officeDocument/2006/relationships/image" Target="../media/image4.gif"/><Relationship Id="rId14" Type="http://schemas.openxmlformats.org/officeDocument/2006/relationships/customXml" Target="../ink/ink6.xml"/><Relationship Id="rId27" Type="http://schemas.openxmlformats.org/officeDocument/2006/relationships/image" Target="NULL"/><Relationship Id="rId30" Type="http://schemas.openxmlformats.org/officeDocument/2006/relationships/customXml" Target="../ink/ink10.xml"/></Relationships>
</file>

<file path=ppt/slides/_rels/slide3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37.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19.emf"/><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hyperlink" Target="https://www.youtube.com/shorts/Rt8GQ6kLeSQ" TargetMode="External"/><Relationship Id="rId5" Type="http://schemas.openxmlformats.org/officeDocument/2006/relationships/hyperlink" Target="https://www.youtube.com/watch?v=5I3Ei69I40s&amp;t=34s" TargetMode="External"/><Relationship Id="rId4" Type="http://schemas.openxmlformats.org/officeDocument/2006/relationships/image" Target="../media/image4.gif"/></Relationships>
</file>

<file path=ppt/slides/_rels/slide3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4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algn="ctr"/>
            <a:r>
              <a:rPr lang="en-US" sz="3000" dirty="0">
                <a:latin typeface="Calibri" panose="020F0502020204030204" pitchFamily="34" charset="0"/>
                <a:cs typeface="Calibri" panose="020F0502020204030204" pitchFamily="34" charset="0"/>
              </a:rPr>
              <a:t>ADTA 5230 and IPAC </a:t>
            </a:r>
            <a:r>
              <a:rPr lang="en-US" sz="3000">
                <a:latin typeface="Calibri" panose="020F0502020204030204" pitchFamily="34" charset="0"/>
                <a:cs typeface="Calibri" panose="020F0502020204030204" pitchFamily="34" charset="0"/>
              </a:rPr>
              <a:t>4230 Section 501, </a:t>
            </a:r>
            <a:r>
              <a:rPr lang="en-US" sz="3000" dirty="0">
                <a:latin typeface="Calibri" panose="020F0502020204030204" pitchFamily="34" charset="0"/>
                <a:cs typeface="Calibri" panose="020F0502020204030204" pitchFamily="34" charset="0"/>
              </a:rPr>
              <a:t>Data Analytics II</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82014E-A751-4312-9E41-B5C780035B15}"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104086" y="2132953"/>
            <a:ext cx="8541857" cy="1625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JM" sz="4400" b="0">
                <a:solidFill>
                  <a:srgbClr val="7030A0"/>
                </a:solidFill>
                <a:latin typeface="Calibri" panose="020F0502020204030204" pitchFamily="34" charset="0"/>
                <a:cs typeface="Calibri" panose="020F0502020204030204" pitchFamily="34" charset="0"/>
              </a:rPr>
              <a:t>Module </a:t>
            </a:r>
            <a:r>
              <a:rPr lang="en-JM" sz="4400">
                <a:solidFill>
                  <a:srgbClr val="7030A0"/>
                </a:solidFill>
                <a:latin typeface="Calibri" panose="020F0502020204030204" pitchFamily="34" charset="0"/>
                <a:cs typeface="Calibri" panose="020F0502020204030204" pitchFamily="34" charset="0"/>
              </a:rPr>
              <a:t>7:</a:t>
            </a:r>
          </a:p>
          <a:p>
            <a:pPr marL="0" indent="0" algn="ctr">
              <a:buNone/>
            </a:pPr>
            <a:r>
              <a:rPr lang="en-IE" sz="4000">
                <a:solidFill>
                  <a:schemeClr val="accent2">
                    <a:lumMod val="60000"/>
                    <a:lumOff val="40000"/>
                  </a:schemeClr>
                </a:solidFill>
                <a:latin typeface="Calibri" panose="020F0502020204030204" pitchFamily="34" charset="0"/>
                <a:cs typeface="Calibri" panose="020F0502020204030204" pitchFamily="34" charset="0"/>
              </a:rPr>
              <a:t>Chapter 15: Cluster Analysis</a:t>
            </a:r>
            <a:endParaRPr lang="en-US" sz="4000" dirty="0">
              <a:solidFill>
                <a:schemeClr val="accent2">
                  <a:lumMod val="60000"/>
                  <a:lumOff val="40000"/>
                </a:schemeClr>
              </a:solidFill>
              <a:latin typeface="Calibri" panose="020F0502020204030204" pitchFamily="34" charset="0"/>
              <a:cs typeface="Calibri" panose="020F0502020204030204" pitchFamily="34" charset="0"/>
            </a:endParaRPr>
          </a:p>
        </p:txBody>
      </p:sp>
      <p:sp>
        <p:nvSpPr>
          <p:cNvPr id="9" name="Footer Placeholder 8"/>
          <p:cNvSpPr>
            <a:spLocks noGrp="1"/>
          </p:cNvSpPr>
          <p:nvPr>
            <p:ph type="ftr" sz="quarter" idx="11"/>
          </p:nvPr>
        </p:nvSpPr>
        <p:spPr>
          <a:xfrm>
            <a:off x="4572000" y="6492875"/>
            <a:ext cx="4343400" cy="317241"/>
          </a:xfrm>
        </p:spPr>
        <p:txBody>
          <a:bodyPr/>
          <a:lstStyle/>
          <a:p>
            <a:r>
              <a:rPr lang="fr-FR"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819534" y="6492875"/>
            <a:ext cx="32446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Tree>
    <p:extLst>
      <p:ext uri="{BB962C8B-B14F-4D97-AF65-F5344CB8AC3E}">
        <p14:creationId xmlns:p14="http://schemas.microsoft.com/office/powerpoint/2010/main" val="1731678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p:txBody>
          <a:bodyPr/>
          <a:lstStyle/>
          <a:p>
            <a:r>
              <a:rPr lang="en-US" dirty="0"/>
              <a:t>Clustering</a:t>
            </a:r>
            <a:endParaRPr lang="tr-TR" dirty="0"/>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0188A4-66F9-4CB8-BE28-7382CF5D2DC3}"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185797" y="804801"/>
            <a:ext cx="8958203" cy="54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Partitioning a dataset into smaller groups of data</a:t>
            </a:r>
            <a:endParaRPr kumimoji="0" lang="en-US" sz="2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JM" sz="1200" b="0">
                <a:latin typeface="Calibri" panose="020F0502020204030204" pitchFamily="34" charset="0"/>
                <a:cs typeface="Calibri" panose="020F0502020204030204" pitchFamily="34" charset="0"/>
              </a:rPr>
              <a:t>Module 7</a:t>
            </a:r>
            <a:endParaRPr lang="en-US" dirty="0">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pic>
        <p:nvPicPr>
          <p:cNvPr id="5" name="Picture 4">
            <a:extLst>
              <a:ext uri="{FF2B5EF4-FFF2-40B4-BE49-F238E27FC236}">
                <a16:creationId xmlns:a16="http://schemas.microsoft.com/office/drawing/2014/main" id="{3BC51C57-8D5A-47F7-A301-19359A58BD7D}"/>
              </a:ext>
            </a:extLst>
          </p:cNvPr>
          <p:cNvPicPr>
            <a:picLocks noChangeAspect="1"/>
          </p:cNvPicPr>
          <p:nvPr/>
        </p:nvPicPr>
        <p:blipFill>
          <a:blip r:embed="rId5"/>
          <a:stretch>
            <a:fillRect/>
          </a:stretch>
        </p:blipFill>
        <p:spPr>
          <a:xfrm>
            <a:off x="1405546" y="1433715"/>
            <a:ext cx="6069188" cy="4646927"/>
          </a:xfrm>
          <a:prstGeom prst="rect">
            <a:avLst/>
          </a:prstGeom>
        </p:spPr>
      </p:pic>
    </p:spTree>
    <p:extLst>
      <p:ext uri="{BB962C8B-B14F-4D97-AF65-F5344CB8AC3E}">
        <p14:creationId xmlns:p14="http://schemas.microsoft.com/office/powerpoint/2010/main" val="2806739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algn="ctr"/>
            <a:r>
              <a:rPr lang="en-US"/>
              <a:t>Illustrative Example</a:t>
            </a:r>
            <a:r>
              <a:rPr lang="en-US" dirty="0"/>
              <a:t>: Public Utilities</a:t>
            </a:r>
            <a:endParaRPr lang="en-US" dirty="0">
              <a:latin typeface="Calibri" panose="020F0502020204030204" pitchFamily="34" charset="0"/>
              <a:cs typeface="Calibri" panose="020F0502020204030204" pitchFamily="34" charset="0"/>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8C631C-002F-40E0-9940-5150FEE6BD9C}"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0" y="927100"/>
            <a:ext cx="8770458" cy="551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3050" lvl="0" indent="-273050">
              <a:spcBef>
                <a:spcPts val="0"/>
              </a:spcBef>
              <a:spcAft>
                <a:spcPts val="0"/>
              </a:spcAft>
              <a:buSzPts val="2210"/>
              <a:buNone/>
            </a:pPr>
            <a:r>
              <a:rPr lang="en-US" b="1" dirty="0">
                <a:solidFill>
                  <a:srgbClr val="00B050"/>
                </a:solidFill>
              </a:rPr>
              <a:t>Goal:</a:t>
            </a:r>
            <a:r>
              <a:rPr lang="en-US" dirty="0">
                <a:solidFill>
                  <a:srgbClr val="00B050"/>
                </a:solidFill>
              </a:rPr>
              <a:t>  find clusters of similar utilities</a:t>
            </a:r>
          </a:p>
          <a:p>
            <a:pPr marL="273050" lvl="0" indent="-273050">
              <a:spcBef>
                <a:spcPts val="575"/>
              </a:spcBef>
              <a:spcAft>
                <a:spcPts val="0"/>
              </a:spcAft>
              <a:buSzPts val="2210"/>
              <a:buNone/>
            </a:pPr>
            <a:r>
              <a:rPr lang="en-US" b="1">
                <a:solidFill>
                  <a:srgbClr val="00B0F0"/>
                </a:solidFill>
              </a:rPr>
              <a:t>Data</a:t>
            </a:r>
            <a:r>
              <a:rPr lang="en-US" b="1" dirty="0">
                <a:solidFill>
                  <a:srgbClr val="00B0F0"/>
                </a:solidFill>
              </a:rPr>
              <a:t>:</a:t>
            </a:r>
            <a:r>
              <a:rPr lang="en-US" dirty="0">
                <a:solidFill>
                  <a:srgbClr val="00B0F0"/>
                </a:solidFill>
              </a:rPr>
              <a:t> 22 firms, 8 variables</a:t>
            </a:r>
          </a:p>
          <a:p>
            <a:pPr marL="822325" lvl="2">
              <a:spcBef>
                <a:spcPts val="375"/>
              </a:spcBef>
              <a:spcAft>
                <a:spcPts val="0"/>
              </a:spcAft>
              <a:buSzPts val="1700"/>
              <a:buNone/>
            </a:pPr>
            <a:r>
              <a:rPr lang="en-US" sz="2200">
                <a:solidFill>
                  <a:srgbClr val="7030A0"/>
                </a:solidFill>
              </a:rPr>
              <a:t>Fixed = fixed-charge covering ratio (income/debt); </a:t>
            </a:r>
          </a:p>
          <a:p>
            <a:pPr marL="822325" lvl="2">
              <a:spcBef>
                <a:spcPts val="375"/>
              </a:spcBef>
              <a:spcAft>
                <a:spcPts val="0"/>
              </a:spcAft>
              <a:buSzPts val="1700"/>
              <a:buNone/>
            </a:pPr>
            <a:r>
              <a:rPr lang="en-US" sz="2200">
                <a:solidFill>
                  <a:srgbClr val="7030A0"/>
                </a:solidFill>
              </a:rPr>
              <a:t>RoR = rate of return on capital</a:t>
            </a:r>
          </a:p>
          <a:p>
            <a:pPr marL="822325" lvl="2">
              <a:spcBef>
                <a:spcPts val="375"/>
              </a:spcBef>
              <a:spcAft>
                <a:spcPts val="0"/>
              </a:spcAft>
              <a:buSzPts val="1700"/>
              <a:buNone/>
            </a:pPr>
            <a:r>
              <a:rPr lang="en-US" sz="2200">
                <a:solidFill>
                  <a:srgbClr val="7030A0"/>
                </a:solidFill>
              </a:rPr>
              <a:t>Cost = cost per kilowatt capacity in place; </a:t>
            </a:r>
          </a:p>
          <a:p>
            <a:pPr marL="822325" lvl="2">
              <a:spcBef>
                <a:spcPts val="375"/>
              </a:spcBef>
              <a:spcAft>
                <a:spcPts val="0"/>
              </a:spcAft>
              <a:buSzPts val="1700"/>
              <a:buNone/>
            </a:pPr>
            <a:r>
              <a:rPr lang="en-US" sz="2200">
                <a:solidFill>
                  <a:srgbClr val="7030A0"/>
                </a:solidFill>
              </a:rPr>
              <a:t>Load = annual load factor</a:t>
            </a:r>
          </a:p>
          <a:p>
            <a:pPr marL="822325" lvl="2">
              <a:spcBef>
                <a:spcPts val="375"/>
              </a:spcBef>
              <a:spcAft>
                <a:spcPts val="0"/>
              </a:spcAft>
              <a:buSzPts val="1700"/>
              <a:buNone/>
            </a:pPr>
            <a:r>
              <a:rPr lang="en-US" sz="2200">
                <a:solidFill>
                  <a:srgbClr val="7030A0"/>
                </a:solidFill>
              </a:rPr>
              <a:t>Demand = peak kilowatthour demand growth from 1974 to 1975</a:t>
            </a:r>
          </a:p>
          <a:p>
            <a:pPr marL="822325" lvl="2">
              <a:spcBef>
                <a:spcPts val="375"/>
              </a:spcBef>
              <a:spcAft>
                <a:spcPts val="0"/>
              </a:spcAft>
              <a:buSzPts val="1700"/>
              <a:buNone/>
            </a:pPr>
            <a:r>
              <a:rPr lang="en-US" sz="2200">
                <a:solidFill>
                  <a:srgbClr val="7030A0"/>
                </a:solidFill>
              </a:rPr>
              <a:t>Sales = sales (kilowatthour use per year)</a:t>
            </a:r>
          </a:p>
          <a:p>
            <a:pPr marL="822325" lvl="2">
              <a:spcBef>
                <a:spcPts val="375"/>
              </a:spcBef>
              <a:spcAft>
                <a:spcPts val="0"/>
              </a:spcAft>
              <a:buSzPts val="1700"/>
              <a:buNone/>
            </a:pPr>
            <a:r>
              <a:rPr lang="en-US" sz="2200">
                <a:solidFill>
                  <a:srgbClr val="7030A0"/>
                </a:solidFill>
              </a:rPr>
              <a:t>Nuclear = percent nuclear</a:t>
            </a:r>
          </a:p>
          <a:p>
            <a:pPr marL="822325" lvl="2">
              <a:spcBef>
                <a:spcPts val="375"/>
              </a:spcBef>
              <a:spcAft>
                <a:spcPts val="0"/>
              </a:spcAft>
              <a:buSzPts val="1700"/>
              <a:buNone/>
            </a:pPr>
            <a:r>
              <a:rPr lang="en-US" sz="2200">
                <a:solidFill>
                  <a:srgbClr val="7030A0"/>
                </a:solidFill>
              </a:rPr>
              <a:t>Fuel Cost = total fuel costs (cents per kilowatthour)</a:t>
            </a:r>
            <a:endParaRPr lang="en-US" sz="2200" dirty="0">
              <a:solidFill>
                <a:srgbClr val="7030A0"/>
              </a:solidFill>
              <a:effectLst/>
              <a:highlight>
                <a:srgbClr val="FF0000"/>
              </a:highlight>
              <a:latin typeface="Calibri" panose="020F0502020204030204" pitchFamily="34" charset="0"/>
              <a:ea typeface="MS PMincho" panose="02020600040205080304" pitchFamily="18" charset="-128"/>
              <a:cs typeface="Calibri" panose="020F0502020204030204" pitchFamily="34" charset="0"/>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31547" y="6489443"/>
            <a:ext cx="412453"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Tree>
    <p:extLst>
      <p:ext uri="{BB962C8B-B14F-4D97-AF65-F5344CB8AC3E}">
        <p14:creationId xmlns:p14="http://schemas.microsoft.com/office/powerpoint/2010/main" val="730215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algn="ctr"/>
            <a:r>
              <a:rPr lang="en-US" dirty="0"/>
              <a:t>Example: Public Utilities</a:t>
            </a:r>
            <a:endParaRPr lang="en-US" dirty="0">
              <a:latin typeface="Calibri" panose="020F0502020204030204" pitchFamily="34" charset="0"/>
              <a:cs typeface="Calibri" panose="020F0502020204030204" pitchFamily="34" charset="0"/>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A203E87-EE00-4624-A450-A0E2428A6C3C}"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86800" y="6489443"/>
            <a:ext cx="457200"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pic>
        <p:nvPicPr>
          <p:cNvPr id="5" name="Picture 4">
            <a:extLst>
              <a:ext uri="{FF2B5EF4-FFF2-40B4-BE49-F238E27FC236}">
                <a16:creationId xmlns:a16="http://schemas.microsoft.com/office/drawing/2014/main" id="{0B87D082-2552-4E52-A6E2-498CBF38434F}"/>
              </a:ext>
            </a:extLst>
          </p:cNvPr>
          <p:cNvPicPr>
            <a:picLocks noChangeAspect="1"/>
          </p:cNvPicPr>
          <p:nvPr/>
        </p:nvPicPr>
        <p:blipFill>
          <a:blip r:embed="rId3"/>
          <a:stretch>
            <a:fillRect/>
          </a:stretch>
        </p:blipFill>
        <p:spPr>
          <a:xfrm>
            <a:off x="1467534" y="933325"/>
            <a:ext cx="5318968" cy="5508232"/>
          </a:xfrm>
          <a:prstGeom prst="rect">
            <a:avLst/>
          </a:prstGeom>
        </p:spPr>
      </p:pic>
    </p:spTree>
    <p:extLst>
      <p:ext uri="{BB962C8B-B14F-4D97-AF65-F5344CB8AC3E}">
        <p14:creationId xmlns:p14="http://schemas.microsoft.com/office/powerpoint/2010/main" val="288647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algn="ctr"/>
            <a:r>
              <a:rPr lang="en-US" dirty="0"/>
              <a:t>Example: Public Utilities</a:t>
            </a:r>
            <a:endParaRPr lang="en-US" dirty="0">
              <a:latin typeface="Calibri" panose="020F0502020204030204" pitchFamily="34" charset="0"/>
              <a:cs typeface="Calibri" panose="020F0502020204030204" pitchFamily="34" charset="0"/>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AAD184-5C52-43A4-A120-030A91439633}"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86800" y="6489443"/>
            <a:ext cx="457200"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pic>
        <p:nvPicPr>
          <p:cNvPr id="6" name="Picture 5">
            <a:extLst>
              <a:ext uri="{FF2B5EF4-FFF2-40B4-BE49-F238E27FC236}">
                <a16:creationId xmlns:a16="http://schemas.microsoft.com/office/drawing/2014/main" id="{5BA771CE-A2B3-41D3-A0A9-66B03A2B4E35}"/>
              </a:ext>
            </a:extLst>
          </p:cNvPr>
          <p:cNvPicPr>
            <a:picLocks noChangeAspect="1"/>
          </p:cNvPicPr>
          <p:nvPr/>
        </p:nvPicPr>
        <p:blipFill>
          <a:blip r:embed="rId3"/>
          <a:stretch>
            <a:fillRect/>
          </a:stretch>
        </p:blipFill>
        <p:spPr>
          <a:xfrm>
            <a:off x="1115728" y="809121"/>
            <a:ext cx="6351223" cy="5663512"/>
          </a:xfrm>
          <a:prstGeom prst="rect">
            <a:avLst/>
          </a:prstGeom>
        </p:spPr>
      </p:pic>
    </p:spTree>
    <p:extLst>
      <p:ext uri="{BB962C8B-B14F-4D97-AF65-F5344CB8AC3E}">
        <p14:creationId xmlns:p14="http://schemas.microsoft.com/office/powerpoint/2010/main" val="1820704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algn="ctr"/>
            <a:r>
              <a:rPr lang="en-US" dirty="0"/>
              <a:t>Example: Public Utilities</a:t>
            </a:r>
            <a:endParaRPr lang="en-US" dirty="0">
              <a:latin typeface="Calibri" panose="020F0502020204030204" pitchFamily="34" charset="0"/>
              <a:cs typeface="Calibri" panose="020F0502020204030204" pitchFamily="34" charset="0"/>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9157BF7-A1EF-444C-AB0E-C5847E6EA5EF}"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86800" y="6489443"/>
            <a:ext cx="457200"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pic>
        <p:nvPicPr>
          <p:cNvPr id="5" name="Picture 4">
            <a:extLst>
              <a:ext uri="{FF2B5EF4-FFF2-40B4-BE49-F238E27FC236}">
                <a16:creationId xmlns:a16="http://schemas.microsoft.com/office/drawing/2014/main" id="{AB9E6CA5-6CEE-4056-A142-C2DF02700E01}"/>
              </a:ext>
            </a:extLst>
          </p:cNvPr>
          <p:cNvPicPr>
            <a:picLocks noChangeAspect="1"/>
          </p:cNvPicPr>
          <p:nvPr/>
        </p:nvPicPr>
        <p:blipFill>
          <a:blip r:embed="rId3"/>
          <a:stretch>
            <a:fillRect/>
          </a:stretch>
        </p:blipFill>
        <p:spPr>
          <a:xfrm>
            <a:off x="490274" y="1018915"/>
            <a:ext cx="7746637" cy="5096355"/>
          </a:xfrm>
          <a:prstGeom prst="rect">
            <a:avLst/>
          </a:prstGeom>
        </p:spPr>
      </p:pic>
    </p:spTree>
    <p:extLst>
      <p:ext uri="{BB962C8B-B14F-4D97-AF65-F5344CB8AC3E}">
        <p14:creationId xmlns:p14="http://schemas.microsoft.com/office/powerpoint/2010/main" val="327127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93385" y="47884"/>
            <a:ext cx="9023377" cy="562244"/>
          </a:xfrm>
        </p:spPr>
        <p:txBody>
          <a:bodyPr/>
          <a:lstStyle/>
          <a:p>
            <a:pPr algn="ctr"/>
            <a:r>
              <a:rPr lang="en-US" dirty="0"/>
              <a:t>Other Applications</a:t>
            </a:r>
            <a:endParaRPr lang="en-US" dirty="0">
              <a:latin typeface="Calibri" panose="020F0502020204030204" pitchFamily="34" charset="0"/>
              <a:cs typeface="Calibri" panose="020F0502020204030204" pitchFamily="34" charset="0"/>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2532139-0FF8-4569-A904-359F7F8E669C}"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0" y="927100"/>
            <a:ext cx="8649835" cy="545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1445" lvl="0" indent="0">
              <a:spcBef>
                <a:spcPts val="0"/>
              </a:spcBef>
              <a:spcAft>
                <a:spcPts val="1200"/>
              </a:spcAft>
              <a:buSzPts val="1530"/>
              <a:buNone/>
            </a:pPr>
            <a:r>
              <a:rPr lang="en-US" sz="2400">
                <a:solidFill>
                  <a:srgbClr val="7030A0"/>
                </a:solidFill>
              </a:rPr>
              <a:t>Two general types of clustering algorithms for a dataset of n records are hierarchical and non-hierarchical clustering:</a:t>
            </a:r>
          </a:p>
          <a:p>
            <a:pPr marL="131445" lvl="0" indent="0">
              <a:spcBef>
                <a:spcPts val="0"/>
              </a:spcBef>
              <a:spcAft>
                <a:spcPts val="1200"/>
              </a:spcAft>
              <a:buSzPts val="1530"/>
              <a:buNone/>
            </a:pPr>
            <a:r>
              <a:rPr lang="en-US" sz="2400">
                <a:solidFill>
                  <a:srgbClr val="C00000"/>
                </a:solidFill>
              </a:rPr>
              <a:t>Hierarchical methods: </a:t>
            </a:r>
            <a:r>
              <a:rPr lang="en-US" sz="2400">
                <a:solidFill>
                  <a:srgbClr val="0070C0"/>
                </a:solidFill>
              </a:rPr>
              <a:t>can be either agglomerative or divisive. Agglomerative methods begin with n clusters and sequentially merge similar clusters until a single cluster is obtained. Divisive methods work in the opposite direction, starting with one cluster that includes all records. Hierarchical methods are especially useful when the goal is to arrange the clusters into a natural hierarchy.</a:t>
            </a:r>
          </a:p>
          <a:p>
            <a:pPr marL="131445" lvl="0" indent="0">
              <a:spcBef>
                <a:spcPts val="0"/>
              </a:spcBef>
              <a:spcAft>
                <a:spcPts val="1200"/>
              </a:spcAft>
              <a:buSzPts val="1530"/>
              <a:buNone/>
            </a:pPr>
            <a:r>
              <a:rPr lang="en-US" sz="2400">
                <a:solidFill>
                  <a:srgbClr val="C00000"/>
                </a:solidFill>
              </a:rPr>
              <a:t>Non-hierarchical methods: </a:t>
            </a:r>
            <a:r>
              <a:rPr lang="en-US" sz="2400">
                <a:solidFill>
                  <a:srgbClr val="0070C0"/>
                </a:solidFill>
              </a:rPr>
              <a:t>such as k-means. Using a prespecified number of clusters, the method assigns records to each cluster. These methods are generally less computationally intensive and are therefore preferred with very large datasets.</a:t>
            </a:r>
            <a:endParaRPr lang="en-US" sz="2400" dirty="0">
              <a:effectLst/>
              <a:highlight>
                <a:srgbClr val="FF0000"/>
              </a:highlight>
              <a:latin typeface="Calibri" panose="020F0502020204030204" pitchFamily="34" charset="0"/>
              <a:ea typeface="MS PMincho" panose="02020600040205080304" pitchFamily="18" charset="-128"/>
              <a:cs typeface="Calibri" panose="020F0502020204030204" pitchFamily="34" charset="0"/>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39329" y="6489443"/>
            <a:ext cx="377433" cy="31724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Tree>
    <p:extLst>
      <p:ext uri="{BB962C8B-B14F-4D97-AF65-F5344CB8AC3E}">
        <p14:creationId xmlns:p14="http://schemas.microsoft.com/office/powerpoint/2010/main" val="3369014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algn="ctr"/>
            <a:r>
              <a:rPr lang="en-US" sz="4000" dirty="0"/>
              <a:t>Extension to More Than 2 Dimensions</a:t>
            </a:r>
            <a:endParaRPr lang="en-US" sz="4000" dirty="0">
              <a:latin typeface="Calibri" panose="020F0502020204030204" pitchFamily="34" charset="0"/>
              <a:cs typeface="Calibri" panose="020F0502020204030204" pitchFamily="34" charset="0"/>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5BA783-A5A2-41D7-981D-4F91ED7D8190}"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0" y="927100"/>
            <a:ext cx="8995833" cy="556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0"/>
              </a:spcAft>
              <a:buSzPts val="2210"/>
              <a:buNone/>
            </a:pPr>
            <a:r>
              <a:rPr lang="en-US" sz="2400" dirty="0">
                <a:solidFill>
                  <a:srgbClr val="7030A0"/>
                </a:solidFill>
              </a:rPr>
              <a:t>In prior example, clustering was done by eye</a:t>
            </a:r>
          </a:p>
          <a:p>
            <a:pPr marL="0" lvl="0" indent="0">
              <a:spcBef>
                <a:spcPts val="575"/>
              </a:spcBef>
              <a:spcAft>
                <a:spcPts val="0"/>
              </a:spcAft>
              <a:buSzPts val="2210"/>
              <a:buNone/>
            </a:pPr>
            <a:endParaRPr lang="en-US" sz="2400" dirty="0"/>
          </a:p>
          <a:p>
            <a:pPr marL="0" lvl="0" indent="0">
              <a:spcBef>
                <a:spcPts val="575"/>
              </a:spcBef>
              <a:spcAft>
                <a:spcPts val="0"/>
              </a:spcAft>
              <a:buSzPts val="2210"/>
              <a:buNone/>
            </a:pPr>
            <a:r>
              <a:rPr lang="en-US" sz="2400" dirty="0">
                <a:solidFill>
                  <a:srgbClr val="00B0F0"/>
                </a:solidFill>
              </a:rPr>
              <a:t>Multiple dimensions require formal algorithm with </a:t>
            </a:r>
          </a:p>
          <a:p>
            <a:pPr marL="342900" lvl="1" indent="0">
              <a:spcBef>
                <a:spcPts val="375"/>
              </a:spcBef>
              <a:spcAft>
                <a:spcPts val="0"/>
              </a:spcAft>
              <a:buSzPts val="2040"/>
              <a:buNone/>
            </a:pPr>
            <a:r>
              <a:rPr lang="en-US" sz="2400" dirty="0">
                <a:solidFill>
                  <a:srgbClr val="00B0F0"/>
                </a:solidFill>
              </a:rPr>
              <a:t>- A </a:t>
            </a:r>
            <a:r>
              <a:rPr lang="en-US" sz="2400" b="1" dirty="0">
                <a:solidFill>
                  <a:srgbClr val="00B0F0"/>
                </a:solidFill>
              </a:rPr>
              <a:t>distance measure</a:t>
            </a:r>
            <a:endParaRPr lang="en-US" sz="2400" dirty="0">
              <a:solidFill>
                <a:srgbClr val="00B0F0"/>
              </a:solidFill>
            </a:endParaRPr>
          </a:p>
          <a:p>
            <a:pPr marL="342900" lvl="1" indent="0">
              <a:spcBef>
                <a:spcPts val="375"/>
              </a:spcBef>
              <a:spcAft>
                <a:spcPts val="0"/>
              </a:spcAft>
              <a:buSzPts val="2040"/>
              <a:buNone/>
            </a:pPr>
            <a:r>
              <a:rPr lang="en-US" sz="2400" dirty="0">
                <a:solidFill>
                  <a:srgbClr val="00B0F0"/>
                </a:solidFill>
              </a:rPr>
              <a:t>- A way to use the distance measure in forming clusters</a:t>
            </a:r>
          </a:p>
          <a:p>
            <a:pPr marL="0" lvl="0" indent="0">
              <a:spcBef>
                <a:spcPts val="575"/>
              </a:spcBef>
              <a:spcAft>
                <a:spcPts val="0"/>
              </a:spcAft>
              <a:buSzPts val="2210"/>
              <a:buNone/>
            </a:pPr>
            <a:endParaRPr lang="en-US" sz="2400" dirty="0"/>
          </a:p>
          <a:p>
            <a:pPr marL="0" lvl="0" indent="0">
              <a:spcBef>
                <a:spcPts val="575"/>
              </a:spcBef>
              <a:spcAft>
                <a:spcPts val="0"/>
              </a:spcAft>
              <a:buSzPts val="2210"/>
              <a:buNone/>
            </a:pPr>
            <a:r>
              <a:rPr lang="en-US" sz="2400" dirty="0">
                <a:solidFill>
                  <a:srgbClr val="00B050"/>
                </a:solidFill>
              </a:rPr>
              <a:t>We will consider two algorithms:  </a:t>
            </a:r>
            <a:r>
              <a:rPr lang="en-US" sz="2400" b="1" dirty="0">
                <a:solidFill>
                  <a:srgbClr val="00B050"/>
                </a:solidFill>
              </a:rPr>
              <a:t>hierarchical</a:t>
            </a:r>
            <a:r>
              <a:rPr lang="en-US" sz="2400" dirty="0">
                <a:solidFill>
                  <a:srgbClr val="00B050"/>
                </a:solidFill>
              </a:rPr>
              <a:t> and </a:t>
            </a:r>
            <a:r>
              <a:rPr lang="en-US" sz="2400" b="1" dirty="0">
                <a:solidFill>
                  <a:srgbClr val="00B050"/>
                </a:solidFill>
              </a:rPr>
              <a:t>non-hierarchical</a:t>
            </a:r>
            <a:endParaRPr lang="en-US" sz="2400" dirty="0">
              <a:solidFill>
                <a:srgbClr val="00B050"/>
              </a:solidFill>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86800" y="6489443"/>
            <a:ext cx="410507" cy="30823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Tree>
    <p:extLst>
      <p:ext uri="{BB962C8B-B14F-4D97-AF65-F5344CB8AC3E}">
        <p14:creationId xmlns:p14="http://schemas.microsoft.com/office/powerpoint/2010/main" val="1715595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algn="ctr"/>
            <a:r>
              <a:rPr lang="en-US" sz="4000" dirty="0"/>
              <a:t>Measuring Distance</a:t>
            </a:r>
            <a:endParaRPr lang="en-US" sz="4000" dirty="0">
              <a:latin typeface="Calibri" panose="020F0502020204030204" pitchFamily="34" charset="0"/>
              <a:cs typeface="Calibri" panose="020F0502020204030204" pitchFamily="34" charset="0"/>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137CFC-0E28-4A4B-BC0A-2DF5ADBAA2F7}"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7" name="İçerik Yer Tutucusu 1"/>
              <p:cNvSpPr txBox="1">
                <a:spLocks/>
              </p:cNvSpPr>
              <p:nvPr/>
            </p:nvSpPr>
            <p:spPr bwMode="auto">
              <a:xfrm>
                <a:off x="19050" y="829733"/>
                <a:ext cx="9105900" cy="482176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3050" lvl="0" indent="-273050">
                  <a:spcBef>
                    <a:spcPts val="0"/>
                  </a:spcBef>
                  <a:spcAft>
                    <a:spcPts val="0"/>
                  </a:spcAft>
                  <a:buSzPts val="2720"/>
                  <a:buNone/>
                </a:pPr>
                <a:r>
                  <a:rPr lang="en-US" dirty="0">
                    <a:solidFill>
                      <a:srgbClr val="FF0000"/>
                    </a:solidFill>
                  </a:rPr>
                  <a:t>Between two records:</a:t>
                </a:r>
              </a:p>
              <a:p>
                <a:pPr marL="273050" indent="-273050">
                  <a:spcBef>
                    <a:spcPts val="0"/>
                  </a:spcBef>
                  <a:spcAft>
                    <a:spcPts val="0"/>
                  </a:spcAft>
                  <a:buSzPts val="2720"/>
                  <a:buNone/>
                </a:pPr>
                <a:r>
                  <a:rPr lang="en-US" sz="2400" b="1" dirty="0">
                    <a:solidFill>
                      <a:srgbClr val="0070C0"/>
                    </a:solidFill>
                  </a:rPr>
                  <a:t>Euclidean Distance </a:t>
                </a:r>
                <a:r>
                  <a:rPr lang="en-US" sz="2400" dirty="0">
                    <a:solidFill>
                      <a:srgbClr val="0070C0"/>
                    </a:solidFill>
                  </a:rPr>
                  <a:t>is the most popular:</a:t>
                </a:r>
              </a:p>
              <a:p>
                <a:pPr marL="273050" indent="-273050">
                  <a:spcBef>
                    <a:spcPts val="0"/>
                  </a:spcBef>
                  <a:spcAft>
                    <a:spcPts val="0"/>
                  </a:spcAft>
                  <a:buSzPts val="2720"/>
                  <a:buNone/>
                </a:pPr>
                <a14:m>
                  <m:oMathPara xmlns:m="http://schemas.openxmlformats.org/officeDocument/2006/math">
                    <m:oMathParaPr>
                      <m:jc m:val="centerGroup"/>
                    </m:oMathParaPr>
                    <m:oMath xmlns:m="http://schemas.openxmlformats.org/officeDocument/2006/math">
                      <m:sSub>
                        <m:sSubPr>
                          <m:ctrlPr>
                            <a:rPr lang="ar-AE" sz="2400" i="1" dirty="0">
                              <a:latin typeface="Cambria Math" panose="02040503050406030204" pitchFamily="18" charset="0"/>
                            </a:rPr>
                          </m:ctrlPr>
                        </m:sSubPr>
                        <m:e>
                          <m:r>
                            <a:rPr lang="ar-AE" sz="2400" i="1" dirty="0">
                              <a:latin typeface="Cambria Math" panose="02040503050406030204" pitchFamily="18" charset="0"/>
                            </a:rPr>
                            <m:t>𝑑</m:t>
                          </m:r>
                        </m:e>
                        <m:sub>
                          <m:r>
                            <a:rPr lang="ar-AE" sz="2400" i="1" dirty="0">
                              <a:latin typeface="Cambria Math" panose="02040503050406030204" pitchFamily="18" charset="0"/>
                            </a:rPr>
                            <m:t>𝑖𝑗</m:t>
                          </m:r>
                        </m:sub>
                      </m:sSub>
                      <m:r>
                        <a:rPr lang="ar-AE" sz="2400" i="1" dirty="0">
                          <a:latin typeface="Cambria Math" panose="02040503050406030204" pitchFamily="18" charset="0"/>
                        </a:rPr>
                        <m:t>=</m:t>
                      </m:r>
                      <m:rad>
                        <m:radPr>
                          <m:degHide m:val="on"/>
                          <m:ctrlPr>
                            <a:rPr lang="ar-AE" sz="2400" i="1" dirty="0">
                              <a:latin typeface="Cambria Math" panose="02040503050406030204" pitchFamily="18" charset="0"/>
                            </a:rPr>
                          </m:ctrlPr>
                        </m:radPr>
                        <m:deg/>
                        <m:e>
                          <m:sSup>
                            <m:sSupPr>
                              <m:ctrlPr>
                                <a:rPr lang="ar-AE" sz="2400" i="1" dirty="0">
                                  <a:latin typeface="Cambria Math" panose="02040503050406030204" pitchFamily="18" charset="0"/>
                                </a:rPr>
                              </m:ctrlPr>
                            </m:sSupPr>
                            <m:e>
                              <m:d>
                                <m:dPr>
                                  <m:ctrlPr>
                                    <a:rPr lang="ar-AE" sz="2400" i="1" dirty="0">
                                      <a:latin typeface="Cambria Math" panose="02040503050406030204" pitchFamily="18" charset="0"/>
                                    </a:rPr>
                                  </m:ctrlPr>
                                </m:dPr>
                                <m:e>
                                  <m:sSub>
                                    <m:sSubPr>
                                      <m:ctrlPr>
                                        <a:rPr lang="ar-AE" sz="2400" i="1" dirty="0">
                                          <a:latin typeface="Cambria Math" panose="02040503050406030204" pitchFamily="18" charset="0"/>
                                        </a:rPr>
                                      </m:ctrlPr>
                                    </m:sSubPr>
                                    <m:e>
                                      <m:r>
                                        <a:rPr lang="ar-AE" sz="2400" i="1" dirty="0">
                                          <a:latin typeface="Cambria Math" panose="02040503050406030204" pitchFamily="18" charset="0"/>
                                        </a:rPr>
                                        <m:t>𝑥</m:t>
                                      </m:r>
                                    </m:e>
                                    <m:sub>
                                      <m:r>
                                        <a:rPr lang="ar-AE" sz="2400" i="1" dirty="0">
                                          <a:latin typeface="Cambria Math" panose="02040503050406030204" pitchFamily="18" charset="0"/>
                                        </a:rPr>
                                        <m:t>𝑖</m:t>
                                      </m:r>
                                      <m:r>
                                        <a:rPr lang="ar-AE" sz="2400" i="1" dirty="0">
                                          <a:latin typeface="Cambria Math" panose="02040503050406030204" pitchFamily="18" charset="0"/>
                                        </a:rPr>
                                        <m:t>1</m:t>
                                      </m:r>
                                    </m:sub>
                                  </m:sSub>
                                  <m:r>
                                    <a:rPr lang="ar-AE" sz="2400" i="1" dirty="0">
                                      <a:latin typeface="Cambria Math" panose="02040503050406030204" pitchFamily="18" charset="0"/>
                                    </a:rPr>
                                    <m:t>−</m:t>
                                  </m:r>
                                  <m:sSub>
                                    <m:sSubPr>
                                      <m:ctrlPr>
                                        <a:rPr lang="ar-AE" sz="2400" i="1" dirty="0">
                                          <a:latin typeface="Cambria Math" panose="02040503050406030204" pitchFamily="18" charset="0"/>
                                        </a:rPr>
                                      </m:ctrlPr>
                                    </m:sSubPr>
                                    <m:e>
                                      <m:r>
                                        <a:rPr lang="ar-AE" sz="2400" i="1" dirty="0">
                                          <a:latin typeface="Cambria Math" panose="02040503050406030204" pitchFamily="18" charset="0"/>
                                        </a:rPr>
                                        <m:t>𝑥</m:t>
                                      </m:r>
                                    </m:e>
                                    <m:sub>
                                      <m:r>
                                        <a:rPr lang="ar-AE" sz="2400" i="1" dirty="0">
                                          <a:latin typeface="Cambria Math" panose="02040503050406030204" pitchFamily="18" charset="0"/>
                                        </a:rPr>
                                        <m:t>𝑗</m:t>
                                      </m:r>
                                      <m:r>
                                        <a:rPr lang="ar-AE" sz="2400" i="1" dirty="0">
                                          <a:latin typeface="Cambria Math" panose="02040503050406030204" pitchFamily="18" charset="0"/>
                                        </a:rPr>
                                        <m:t>1</m:t>
                                      </m:r>
                                    </m:sub>
                                  </m:sSub>
                                </m:e>
                              </m:d>
                            </m:e>
                            <m:sup>
                              <m:r>
                                <a:rPr lang="ar-AE" sz="2400" i="1" dirty="0">
                                  <a:latin typeface="Cambria Math" panose="02040503050406030204" pitchFamily="18" charset="0"/>
                                </a:rPr>
                                <m:t>2</m:t>
                              </m:r>
                            </m:sup>
                          </m:sSup>
                          <m:r>
                            <a:rPr lang="ar-AE" sz="2400" i="1" dirty="0">
                              <a:latin typeface="Cambria Math" panose="02040503050406030204" pitchFamily="18" charset="0"/>
                            </a:rPr>
                            <m:t>+</m:t>
                          </m:r>
                          <m:sSup>
                            <m:sSupPr>
                              <m:ctrlPr>
                                <a:rPr lang="ar-AE" sz="2400" i="1" dirty="0">
                                  <a:latin typeface="Cambria Math" panose="02040503050406030204" pitchFamily="18" charset="0"/>
                                </a:rPr>
                              </m:ctrlPr>
                            </m:sSupPr>
                            <m:e>
                              <m:d>
                                <m:dPr>
                                  <m:ctrlPr>
                                    <a:rPr lang="ar-AE" sz="2400" i="1" dirty="0">
                                      <a:latin typeface="Cambria Math" panose="02040503050406030204" pitchFamily="18" charset="0"/>
                                    </a:rPr>
                                  </m:ctrlPr>
                                </m:dPr>
                                <m:e>
                                  <m:sSub>
                                    <m:sSubPr>
                                      <m:ctrlPr>
                                        <a:rPr lang="ar-AE" sz="2400" i="1" dirty="0">
                                          <a:latin typeface="Cambria Math" panose="02040503050406030204" pitchFamily="18" charset="0"/>
                                        </a:rPr>
                                      </m:ctrlPr>
                                    </m:sSubPr>
                                    <m:e>
                                      <m:r>
                                        <a:rPr lang="ar-AE" sz="2400" i="1" dirty="0">
                                          <a:latin typeface="Cambria Math" panose="02040503050406030204" pitchFamily="18" charset="0"/>
                                        </a:rPr>
                                        <m:t>𝑥</m:t>
                                      </m:r>
                                    </m:e>
                                    <m:sub>
                                      <m:r>
                                        <a:rPr lang="ar-AE" sz="2400" i="1" dirty="0">
                                          <a:latin typeface="Cambria Math" panose="02040503050406030204" pitchFamily="18" charset="0"/>
                                        </a:rPr>
                                        <m:t>𝑖</m:t>
                                      </m:r>
                                      <m:r>
                                        <a:rPr lang="ar-AE" sz="2400" i="1" dirty="0">
                                          <a:latin typeface="Cambria Math" panose="02040503050406030204" pitchFamily="18" charset="0"/>
                                        </a:rPr>
                                        <m:t>2</m:t>
                                      </m:r>
                                    </m:sub>
                                  </m:sSub>
                                  <m:r>
                                    <a:rPr lang="ar-AE" sz="2400" i="1" dirty="0">
                                      <a:latin typeface="Cambria Math" panose="02040503050406030204" pitchFamily="18" charset="0"/>
                                    </a:rPr>
                                    <m:t>−</m:t>
                                  </m:r>
                                  <m:sSub>
                                    <m:sSubPr>
                                      <m:ctrlPr>
                                        <a:rPr lang="ar-AE" sz="2400" i="1" dirty="0">
                                          <a:latin typeface="Cambria Math" panose="02040503050406030204" pitchFamily="18" charset="0"/>
                                        </a:rPr>
                                      </m:ctrlPr>
                                    </m:sSubPr>
                                    <m:e>
                                      <m:r>
                                        <a:rPr lang="ar-AE" sz="2400" i="1" dirty="0">
                                          <a:latin typeface="Cambria Math" panose="02040503050406030204" pitchFamily="18" charset="0"/>
                                        </a:rPr>
                                        <m:t>𝑥</m:t>
                                      </m:r>
                                    </m:e>
                                    <m:sub>
                                      <m:r>
                                        <a:rPr lang="ar-AE" sz="2400" i="1" dirty="0">
                                          <a:latin typeface="Cambria Math" panose="02040503050406030204" pitchFamily="18" charset="0"/>
                                        </a:rPr>
                                        <m:t>𝑗</m:t>
                                      </m:r>
                                      <m:r>
                                        <a:rPr lang="ar-AE" sz="2400" i="1" dirty="0">
                                          <a:latin typeface="Cambria Math" panose="02040503050406030204" pitchFamily="18" charset="0"/>
                                        </a:rPr>
                                        <m:t>2</m:t>
                                      </m:r>
                                    </m:sub>
                                  </m:sSub>
                                </m:e>
                              </m:d>
                            </m:e>
                            <m:sup>
                              <m:r>
                                <a:rPr lang="ar-AE" sz="2400" i="1" dirty="0">
                                  <a:latin typeface="Cambria Math" panose="02040503050406030204" pitchFamily="18" charset="0"/>
                                </a:rPr>
                                <m:t>2</m:t>
                              </m:r>
                            </m:sup>
                          </m:sSup>
                          <m:sSup>
                            <m:sSupPr>
                              <m:ctrlPr>
                                <a:rPr lang="ar-AE" sz="2400" i="1" dirty="0">
                                  <a:latin typeface="Cambria Math" panose="02040503050406030204" pitchFamily="18" charset="0"/>
                                </a:rPr>
                              </m:ctrlPr>
                            </m:sSupPr>
                            <m:e>
                              <m:r>
                                <a:rPr lang="ar-AE" sz="2400" i="1" dirty="0">
                                  <a:latin typeface="Cambria Math" panose="02040503050406030204" pitchFamily="18" charset="0"/>
                                </a:rPr>
                                <m:t>+…+</m:t>
                              </m:r>
                              <m:d>
                                <m:dPr>
                                  <m:ctrlPr>
                                    <a:rPr lang="ar-AE" sz="2400" i="1" dirty="0">
                                      <a:latin typeface="Cambria Math" panose="02040503050406030204" pitchFamily="18" charset="0"/>
                                    </a:rPr>
                                  </m:ctrlPr>
                                </m:dPr>
                                <m:e>
                                  <m:sSub>
                                    <m:sSubPr>
                                      <m:ctrlPr>
                                        <a:rPr lang="ar-AE" sz="2400" i="1" dirty="0">
                                          <a:latin typeface="Cambria Math" panose="02040503050406030204" pitchFamily="18" charset="0"/>
                                        </a:rPr>
                                      </m:ctrlPr>
                                    </m:sSubPr>
                                    <m:e>
                                      <m:r>
                                        <a:rPr lang="ar-AE" sz="2400" i="1" dirty="0">
                                          <a:latin typeface="Cambria Math" panose="02040503050406030204" pitchFamily="18" charset="0"/>
                                        </a:rPr>
                                        <m:t>𝑥</m:t>
                                      </m:r>
                                    </m:e>
                                    <m:sub>
                                      <m:r>
                                        <a:rPr lang="ar-AE" sz="2400" i="1" dirty="0">
                                          <a:latin typeface="Cambria Math" panose="02040503050406030204" pitchFamily="18" charset="0"/>
                                        </a:rPr>
                                        <m:t>𝑖𝑝</m:t>
                                      </m:r>
                                    </m:sub>
                                  </m:sSub>
                                  <m:r>
                                    <a:rPr lang="ar-AE" sz="2400" i="1" dirty="0">
                                      <a:latin typeface="Cambria Math" panose="02040503050406030204" pitchFamily="18" charset="0"/>
                                    </a:rPr>
                                    <m:t>−</m:t>
                                  </m:r>
                                  <m:sSub>
                                    <m:sSubPr>
                                      <m:ctrlPr>
                                        <a:rPr lang="ar-AE" sz="2400" i="1" dirty="0">
                                          <a:latin typeface="Cambria Math" panose="02040503050406030204" pitchFamily="18" charset="0"/>
                                        </a:rPr>
                                      </m:ctrlPr>
                                    </m:sSubPr>
                                    <m:e>
                                      <m:r>
                                        <a:rPr lang="ar-AE" sz="2400" i="1" dirty="0">
                                          <a:latin typeface="Cambria Math" panose="02040503050406030204" pitchFamily="18" charset="0"/>
                                        </a:rPr>
                                        <m:t>𝑥</m:t>
                                      </m:r>
                                    </m:e>
                                    <m:sub>
                                      <m:r>
                                        <a:rPr lang="ar-AE" sz="2400" i="1" dirty="0">
                                          <a:latin typeface="Cambria Math" panose="02040503050406030204" pitchFamily="18" charset="0"/>
                                        </a:rPr>
                                        <m:t>𝑗𝑝</m:t>
                                      </m:r>
                                    </m:sub>
                                  </m:sSub>
                                </m:e>
                              </m:d>
                            </m:e>
                            <m:sup>
                              <m:r>
                                <a:rPr lang="ar-AE" sz="2400" i="1" dirty="0">
                                  <a:latin typeface="Cambria Math" panose="02040503050406030204" pitchFamily="18" charset="0"/>
                                </a:rPr>
                                <m:t>2</m:t>
                              </m:r>
                            </m:sup>
                          </m:sSup>
                        </m:e>
                      </m:rad>
                    </m:oMath>
                  </m:oMathPara>
                </a14:m>
                <a:endParaRPr lang="en-US" sz="2400" dirty="0"/>
              </a:p>
              <a:p>
                <a:pPr marL="273050" indent="-273050">
                  <a:spcBef>
                    <a:spcPts val="0"/>
                  </a:spcBef>
                  <a:spcAft>
                    <a:spcPts val="0"/>
                  </a:spcAft>
                  <a:buSzPts val="2720"/>
                  <a:buNone/>
                </a:pPr>
                <a:endParaRPr lang="en-US" sz="2400" dirty="0"/>
              </a:p>
              <a:p>
                <a:pPr marL="273050" indent="-273050">
                  <a:spcBef>
                    <a:spcPts val="0"/>
                  </a:spcBef>
                  <a:spcAft>
                    <a:spcPts val="0"/>
                  </a:spcAft>
                  <a:buSzPts val="2720"/>
                  <a:buNone/>
                </a:pPr>
                <a:r>
                  <a:rPr lang="en-US" sz="2400" dirty="0">
                    <a:solidFill>
                      <a:schemeClr val="dk1"/>
                    </a:solidFill>
                    <a:latin typeface="Arial"/>
                    <a:ea typeface="Arial"/>
                    <a:cs typeface="Arial"/>
                    <a:sym typeface="Arial"/>
                  </a:rPr>
                  <a:t>Compute Distance Matrix for Utility Pairs:</a:t>
                </a:r>
              </a:p>
              <a:p>
                <a:pPr marL="0" lvl="0" indent="0">
                  <a:spcBef>
                    <a:spcPts val="0"/>
                  </a:spcBef>
                  <a:spcAft>
                    <a:spcPts val="0"/>
                  </a:spcAft>
                  <a:buClr>
                    <a:schemeClr val="dk1"/>
                  </a:buClr>
                  <a:buSzPts val="1100"/>
                  <a:buNone/>
                </a:pPr>
                <a:r>
                  <a:rPr lang="en-US" sz="2000" dirty="0" err="1">
                    <a:solidFill>
                      <a:schemeClr val="dk1"/>
                    </a:solidFill>
                    <a:latin typeface="Courier New"/>
                    <a:ea typeface="Courier New"/>
                    <a:cs typeface="Courier New"/>
                    <a:sym typeface="Courier New"/>
                  </a:rPr>
                  <a:t>utilities_df</a:t>
                </a:r>
                <a:r>
                  <a:rPr lang="en-US" sz="2000" dirty="0">
                    <a:solidFill>
                      <a:schemeClr val="dk1"/>
                    </a:solidFill>
                    <a:latin typeface="Courier New"/>
                    <a:ea typeface="Courier New"/>
                    <a:cs typeface="Courier New"/>
                    <a:sym typeface="Courier New"/>
                  </a:rPr>
                  <a:t> = </a:t>
                </a:r>
                <a:r>
                  <a:rPr lang="en-US" sz="2000" dirty="0" err="1">
                    <a:solidFill>
                      <a:schemeClr val="dk1"/>
                    </a:solidFill>
                    <a:latin typeface="Courier New"/>
                    <a:ea typeface="Courier New"/>
                    <a:cs typeface="Courier New"/>
                    <a:sym typeface="Courier New"/>
                  </a:rPr>
                  <a:t>pd.read_csv</a:t>
                </a:r>
                <a:r>
                  <a:rPr lang="en-US" sz="2000" dirty="0">
                    <a:solidFill>
                      <a:schemeClr val="dk1"/>
                    </a:solidFill>
                    <a:latin typeface="Courier New"/>
                    <a:ea typeface="Courier New"/>
                    <a:cs typeface="Courier New"/>
                    <a:sym typeface="Courier New"/>
                  </a:rPr>
                  <a:t>('Utilities.csv')</a:t>
                </a:r>
              </a:p>
              <a:p>
                <a:pPr marL="0" lvl="0" indent="0">
                  <a:spcBef>
                    <a:spcPts val="0"/>
                  </a:spcBef>
                  <a:spcAft>
                    <a:spcPts val="0"/>
                  </a:spcAft>
                  <a:buSzPts val="1100"/>
                  <a:buNone/>
                </a:pPr>
                <a:endParaRPr lang="en-US" sz="2000" dirty="0">
                  <a:solidFill>
                    <a:schemeClr val="dk1"/>
                  </a:solidFill>
                  <a:latin typeface="Courier New"/>
                  <a:ea typeface="Courier New"/>
                  <a:cs typeface="Courier New"/>
                  <a:sym typeface="Courier New"/>
                </a:endParaRPr>
              </a:p>
              <a:p>
                <a:pPr marL="0" lvl="0" indent="0">
                  <a:spcBef>
                    <a:spcPts val="0"/>
                  </a:spcBef>
                  <a:spcAft>
                    <a:spcPts val="0"/>
                  </a:spcAft>
                  <a:buClr>
                    <a:schemeClr val="dk1"/>
                  </a:buClr>
                  <a:buSzPts val="1100"/>
                  <a:buNone/>
                </a:pPr>
                <a:r>
                  <a:rPr lang="en-US" sz="2000" b="1" dirty="0">
                    <a:solidFill>
                      <a:schemeClr val="dk1"/>
                    </a:solidFill>
                    <a:latin typeface="Courier New"/>
                    <a:ea typeface="Courier New"/>
                    <a:cs typeface="Courier New"/>
                    <a:sym typeface="Courier New"/>
                  </a:rPr>
                  <a:t># set row names to the utilities column</a:t>
                </a:r>
              </a:p>
              <a:p>
                <a:pPr marL="0" lvl="0" indent="0">
                  <a:spcBef>
                    <a:spcPts val="0"/>
                  </a:spcBef>
                  <a:spcAft>
                    <a:spcPts val="0"/>
                  </a:spcAft>
                  <a:buClr>
                    <a:schemeClr val="dk1"/>
                  </a:buClr>
                  <a:buSzPts val="1100"/>
                  <a:buNone/>
                </a:pPr>
                <a:r>
                  <a:rPr lang="en-US" sz="2000" dirty="0" err="1">
                    <a:solidFill>
                      <a:schemeClr val="dk1"/>
                    </a:solidFill>
                    <a:latin typeface="Courier New"/>
                    <a:ea typeface="Courier New"/>
                    <a:cs typeface="Courier New"/>
                    <a:sym typeface="Courier New"/>
                  </a:rPr>
                  <a:t>utilities_df.set_index</a:t>
                </a:r>
                <a:r>
                  <a:rPr lang="en-US" sz="2000" dirty="0">
                    <a:solidFill>
                      <a:schemeClr val="dk1"/>
                    </a:solidFill>
                    <a:latin typeface="Courier New"/>
                    <a:ea typeface="Courier New"/>
                    <a:cs typeface="Courier New"/>
                    <a:sym typeface="Courier New"/>
                  </a:rPr>
                  <a:t>('Company', </a:t>
                </a:r>
                <a:r>
                  <a:rPr lang="en-US" sz="2000" dirty="0" err="1">
                    <a:solidFill>
                      <a:schemeClr val="dk1"/>
                    </a:solidFill>
                    <a:latin typeface="Courier New"/>
                    <a:ea typeface="Courier New"/>
                    <a:cs typeface="Courier New"/>
                    <a:sym typeface="Courier New"/>
                  </a:rPr>
                  <a:t>inplace</a:t>
                </a:r>
                <a:r>
                  <a:rPr lang="en-US" sz="2000" dirty="0">
                    <a:solidFill>
                      <a:schemeClr val="dk1"/>
                    </a:solidFill>
                    <a:latin typeface="Courier New"/>
                    <a:ea typeface="Courier New"/>
                    <a:cs typeface="Courier New"/>
                    <a:sym typeface="Courier New"/>
                  </a:rPr>
                  <a:t>=True)</a:t>
                </a:r>
              </a:p>
              <a:p>
                <a:pPr marL="0" lvl="0" indent="0">
                  <a:spcBef>
                    <a:spcPts val="0"/>
                  </a:spcBef>
                  <a:spcAft>
                    <a:spcPts val="0"/>
                  </a:spcAft>
                  <a:buSzPts val="1100"/>
                  <a:buNone/>
                </a:pPr>
                <a:endParaRPr lang="en-US" sz="2000" dirty="0">
                  <a:solidFill>
                    <a:schemeClr val="dk1"/>
                  </a:solidFill>
                  <a:latin typeface="Courier New"/>
                  <a:ea typeface="Courier New"/>
                  <a:cs typeface="Courier New"/>
                  <a:sym typeface="Courier New"/>
                </a:endParaRPr>
              </a:p>
              <a:p>
                <a:pPr marL="0" lvl="0" indent="0">
                  <a:spcBef>
                    <a:spcPts val="0"/>
                  </a:spcBef>
                  <a:spcAft>
                    <a:spcPts val="0"/>
                  </a:spcAft>
                  <a:buClr>
                    <a:schemeClr val="dk1"/>
                  </a:buClr>
                  <a:buSzPts val="1100"/>
                  <a:buNone/>
                </a:pPr>
                <a:r>
                  <a:rPr lang="en-US" sz="2000" b="1" dirty="0">
                    <a:solidFill>
                      <a:schemeClr val="dk1"/>
                    </a:solidFill>
                    <a:latin typeface="Courier New"/>
                    <a:ea typeface="Courier New"/>
                    <a:cs typeface="Courier New"/>
                    <a:sym typeface="Courier New"/>
                  </a:rPr>
                  <a:t># compute Euclidean distance</a:t>
                </a:r>
              </a:p>
              <a:p>
                <a:pPr marL="0" lvl="0" indent="0">
                  <a:spcBef>
                    <a:spcPts val="0"/>
                  </a:spcBef>
                  <a:spcAft>
                    <a:spcPts val="0"/>
                  </a:spcAft>
                  <a:buSzPts val="1100"/>
                  <a:buNone/>
                </a:pPr>
                <a:r>
                  <a:rPr lang="en-US" sz="2000" dirty="0">
                    <a:solidFill>
                      <a:schemeClr val="dk1"/>
                    </a:solidFill>
                    <a:latin typeface="Courier New"/>
                    <a:ea typeface="Courier New"/>
                    <a:cs typeface="Courier New"/>
                    <a:sym typeface="Courier New"/>
                  </a:rPr>
                  <a:t>d = </a:t>
                </a:r>
                <a:r>
                  <a:rPr lang="en-US" sz="2000" dirty="0" err="1">
                    <a:solidFill>
                      <a:schemeClr val="dk1"/>
                    </a:solidFill>
                    <a:latin typeface="Courier New"/>
                    <a:ea typeface="Courier New"/>
                    <a:cs typeface="Courier New"/>
                    <a:sym typeface="Courier New"/>
                  </a:rPr>
                  <a:t>pairwise.pairwise_distances</a:t>
                </a:r>
                <a:r>
                  <a:rPr lang="en-US" sz="2000" dirty="0">
                    <a:solidFill>
                      <a:schemeClr val="dk1"/>
                    </a:solidFill>
                    <a:latin typeface="Courier New"/>
                    <a:ea typeface="Courier New"/>
                    <a:cs typeface="Courier New"/>
                    <a:sym typeface="Courier New"/>
                  </a:rPr>
                  <a:t>(</a:t>
                </a:r>
                <a:r>
                  <a:rPr lang="en-US" sz="2000" dirty="0" err="1">
                    <a:solidFill>
                      <a:schemeClr val="dk1"/>
                    </a:solidFill>
                    <a:latin typeface="Courier New"/>
                    <a:ea typeface="Courier New"/>
                    <a:cs typeface="Courier New"/>
                    <a:sym typeface="Courier New"/>
                  </a:rPr>
                  <a:t>utilities_df</a:t>
                </a:r>
                <a:r>
                  <a:rPr lang="en-US" sz="2000" dirty="0">
                    <a:solidFill>
                      <a:schemeClr val="dk1"/>
                    </a:solidFill>
                    <a:latin typeface="Courier New"/>
                    <a:ea typeface="Courier New"/>
                    <a:cs typeface="Courier New"/>
                    <a:sym typeface="Courier New"/>
                  </a:rPr>
                  <a:t>, </a:t>
                </a:r>
              </a:p>
              <a:p>
                <a:pPr marL="0" lvl="0" indent="0">
                  <a:spcBef>
                    <a:spcPts val="0"/>
                  </a:spcBef>
                  <a:spcAft>
                    <a:spcPts val="0"/>
                  </a:spcAft>
                  <a:buClr>
                    <a:schemeClr val="dk1"/>
                  </a:buClr>
                  <a:buSzPts val="1100"/>
                  <a:buNone/>
                </a:pPr>
                <a:r>
                  <a:rPr lang="en-US" sz="2000" dirty="0">
                    <a:solidFill>
                      <a:schemeClr val="dk1"/>
                    </a:solidFill>
                    <a:latin typeface="Courier New"/>
                    <a:ea typeface="Courier New"/>
                    <a:cs typeface="Courier New"/>
                    <a:sym typeface="Courier New"/>
                  </a:rPr>
                  <a:t>    metric='</a:t>
                </a:r>
                <a:r>
                  <a:rPr lang="en-US" sz="2000" dirty="0" err="1">
                    <a:solidFill>
                      <a:schemeClr val="dk1"/>
                    </a:solidFill>
                    <a:latin typeface="Courier New"/>
                    <a:ea typeface="Courier New"/>
                    <a:cs typeface="Courier New"/>
                    <a:sym typeface="Courier New"/>
                  </a:rPr>
                  <a:t>euclidean</a:t>
                </a:r>
                <a:r>
                  <a:rPr lang="en-US" sz="2000" dirty="0">
                    <a:solidFill>
                      <a:schemeClr val="dk1"/>
                    </a:solidFill>
                    <a:latin typeface="Courier New"/>
                    <a:ea typeface="Courier New"/>
                    <a:cs typeface="Courier New"/>
                    <a:sym typeface="Courier New"/>
                  </a:rPr>
                  <a:t>')</a:t>
                </a:r>
              </a:p>
              <a:p>
                <a:pPr marL="0" lvl="0" indent="0">
                  <a:spcBef>
                    <a:spcPts val="0"/>
                  </a:spcBef>
                  <a:spcAft>
                    <a:spcPts val="0"/>
                  </a:spcAft>
                  <a:buSzPts val="1100"/>
                  <a:buNone/>
                </a:pPr>
                <a:r>
                  <a:rPr lang="en-US" sz="2000" dirty="0" err="1">
                    <a:solidFill>
                      <a:schemeClr val="dk1"/>
                    </a:solidFill>
                    <a:latin typeface="Courier New"/>
                    <a:ea typeface="Courier New"/>
                    <a:cs typeface="Courier New"/>
                    <a:sym typeface="Courier New"/>
                  </a:rPr>
                  <a:t>pd.DataFrame</a:t>
                </a:r>
                <a:r>
                  <a:rPr lang="en-US" sz="2000" dirty="0">
                    <a:solidFill>
                      <a:schemeClr val="dk1"/>
                    </a:solidFill>
                    <a:latin typeface="Courier New"/>
                    <a:ea typeface="Courier New"/>
                    <a:cs typeface="Courier New"/>
                    <a:sym typeface="Courier New"/>
                  </a:rPr>
                  <a:t>(d, columns=</a:t>
                </a:r>
                <a:r>
                  <a:rPr lang="en-US" sz="2000" dirty="0" err="1">
                    <a:solidFill>
                      <a:schemeClr val="dk1"/>
                    </a:solidFill>
                    <a:latin typeface="Courier New"/>
                    <a:ea typeface="Courier New"/>
                    <a:cs typeface="Courier New"/>
                    <a:sym typeface="Courier New"/>
                  </a:rPr>
                  <a:t>utilities_df.index</a:t>
                </a:r>
                <a:r>
                  <a:rPr lang="en-US" sz="2000" dirty="0">
                    <a:solidFill>
                      <a:schemeClr val="dk1"/>
                    </a:solidFill>
                    <a:latin typeface="Courier New"/>
                    <a:ea typeface="Courier New"/>
                    <a:cs typeface="Courier New"/>
                    <a:sym typeface="Courier New"/>
                  </a:rPr>
                  <a:t>, </a:t>
                </a:r>
              </a:p>
              <a:p>
                <a:pPr marL="0" lvl="0" indent="0">
                  <a:spcBef>
                    <a:spcPts val="0"/>
                  </a:spcBef>
                  <a:spcAft>
                    <a:spcPts val="0"/>
                  </a:spcAft>
                  <a:buClr>
                    <a:schemeClr val="dk1"/>
                  </a:buClr>
                  <a:buSzPts val="1100"/>
                  <a:buNone/>
                </a:pPr>
                <a:r>
                  <a:rPr lang="en-US" sz="2000" dirty="0">
                    <a:solidFill>
                      <a:schemeClr val="dk1"/>
                    </a:solidFill>
                    <a:latin typeface="Courier New"/>
                    <a:ea typeface="Courier New"/>
                    <a:cs typeface="Courier New"/>
                    <a:sym typeface="Courier New"/>
                  </a:rPr>
                  <a:t>    index=</a:t>
                </a:r>
                <a:r>
                  <a:rPr lang="en-US" sz="2000" dirty="0" err="1">
                    <a:solidFill>
                      <a:schemeClr val="dk1"/>
                    </a:solidFill>
                    <a:latin typeface="Courier New"/>
                    <a:ea typeface="Courier New"/>
                    <a:cs typeface="Courier New"/>
                    <a:sym typeface="Courier New"/>
                  </a:rPr>
                  <a:t>utilities_df.index</a:t>
                </a:r>
                <a:r>
                  <a:rPr lang="en-US" sz="2000" dirty="0">
                    <a:solidFill>
                      <a:schemeClr val="dk1"/>
                    </a:solidFill>
                    <a:latin typeface="Courier New"/>
                    <a:ea typeface="Courier New"/>
                    <a:cs typeface="Courier New"/>
                    <a:sym typeface="Courier New"/>
                  </a:rPr>
                  <a:t>)</a:t>
                </a:r>
              </a:p>
              <a:p>
                <a:pPr marL="273050" indent="-273050">
                  <a:spcBef>
                    <a:spcPts val="0"/>
                  </a:spcBef>
                  <a:spcAft>
                    <a:spcPts val="0"/>
                  </a:spcAft>
                  <a:buSzPts val="2720"/>
                  <a:buNone/>
                </a:pPr>
                <a:endParaRPr lang="en-US" sz="2000" dirty="0">
                  <a:solidFill>
                    <a:schemeClr val="dk1"/>
                  </a:solidFill>
                  <a:latin typeface="Arial"/>
                  <a:ea typeface="Arial"/>
                  <a:cs typeface="Arial"/>
                  <a:sym typeface="Arial"/>
                </a:endParaRPr>
              </a:p>
              <a:p>
                <a:pPr marL="273050" indent="-273050">
                  <a:spcBef>
                    <a:spcPts val="0"/>
                  </a:spcBef>
                  <a:spcAft>
                    <a:spcPts val="0"/>
                  </a:spcAft>
                  <a:buSzPts val="2720"/>
                  <a:buNone/>
                </a:pPr>
                <a:endParaRPr lang="ar-AE" sz="2400" dirty="0"/>
              </a:p>
            </p:txBody>
          </p:sp>
        </mc:Choice>
        <mc:Fallback xmlns="">
          <p:sp>
            <p:nvSpPr>
              <p:cNvPr id="7" name="İçerik Yer Tutucusu 1"/>
              <p:cNvSpPr txBox="1">
                <a:spLocks noRot="1" noChangeAspect="1" noMove="1" noResize="1" noEditPoints="1" noAdjustHandles="1" noChangeArrowheads="1" noChangeShapeType="1" noTextEdit="1"/>
              </p:cNvSpPr>
              <p:nvPr/>
            </p:nvSpPr>
            <p:spPr bwMode="auto">
              <a:xfrm>
                <a:off x="19050" y="829733"/>
                <a:ext cx="9105900" cy="4821767"/>
              </a:xfrm>
              <a:prstGeom prst="rect">
                <a:avLst/>
              </a:prstGeom>
              <a:blipFill>
                <a:blip r:embed="rId5"/>
                <a:stretch>
                  <a:fillRect l="-1673" t="-1643" b="-1580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86800" y="6489443"/>
            <a:ext cx="457200"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Tree>
    <p:extLst>
      <p:ext uri="{BB962C8B-B14F-4D97-AF65-F5344CB8AC3E}">
        <p14:creationId xmlns:p14="http://schemas.microsoft.com/office/powerpoint/2010/main" val="1917383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0" y="60326"/>
            <a:ext cx="9144000" cy="731837"/>
          </a:xfrm>
        </p:spPr>
        <p:txBody>
          <a:bodyPr/>
          <a:lstStyle/>
          <a:p>
            <a:pPr marL="0" lvl="0">
              <a:spcBef>
                <a:spcPts val="0"/>
              </a:spcBef>
              <a:spcAft>
                <a:spcPts val="0"/>
              </a:spcAft>
            </a:pPr>
            <a:r>
              <a:rPr lang="en-US" sz="4000" dirty="0"/>
              <a:t>Output: </a:t>
            </a:r>
            <a:r>
              <a:rPr lang="en-US" sz="4000" dirty="0">
                <a:sym typeface="Arial"/>
              </a:rPr>
              <a:t> Distance Matrix for Utility Pairs</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B797A4-BEE3-4AAD-A82C-E9EEA21C7354}"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66567" y="6489443"/>
            <a:ext cx="377433"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Google Shape;187;p24">
            <a:extLst>
              <a:ext uri="{FF2B5EF4-FFF2-40B4-BE49-F238E27FC236}">
                <a16:creationId xmlns:a16="http://schemas.microsoft.com/office/drawing/2014/main" id="{A2F622A4-8F69-4C2E-B626-E43AB17A5821}"/>
              </a:ext>
            </a:extLst>
          </p:cNvPr>
          <p:cNvSpPr/>
          <p:nvPr/>
        </p:nvSpPr>
        <p:spPr>
          <a:xfrm>
            <a:off x="140078" y="1221794"/>
            <a:ext cx="8813260" cy="42373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dirty="0">
                <a:solidFill>
                  <a:schemeClr val="dk1"/>
                </a:solidFill>
                <a:latin typeface="Courier New"/>
                <a:ea typeface="Courier New"/>
                <a:cs typeface="Courier New"/>
                <a:sym typeface="Courier New"/>
              </a:rPr>
              <a:t>Partial Output</a:t>
            </a:r>
            <a:endParaRPr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2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400" dirty="0">
                <a:solidFill>
                  <a:schemeClr val="dk1"/>
                </a:solidFill>
                <a:latin typeface="Courier New"/>
                <a:ea typeface="Courier New"/>
                <a:cs typeface="Courier New"/>
                <a:sym typeface="Courier New"/>
              </a:rPr>
              <a:t>Company           Arizona    Boston    Central    </a:t>
            </a:r>
            <a:r>
              <a:rPr lang="en-US" sz="1400">
                <a:solidFill>
                  <a:schemeClr val="dk1"/>
                </a:solidFill>
                <a:latin typeface="Courier New"/>
                <a:ea typeface="Courier New"/>
                <a:cs typeface="Courier New"/>
                <a:sym typeface="Courier New"/>
              </a:rPr>
              <a:t>Commonwealth    NY</a:t>
            </a:r>
            <a:endParaRPr sz="14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400">
                <a:solidFill>
                  <a:schemeClr val="dk1"/>
                </a:solidFill>
                <a:latin typeface="Courier New"/>
                <a:ea typeface="Courier New"/>
                <a:cs typeface="Courier New"/>
                <a:sym typeface="Courier New"/>
              </a:rPr>
              <a:t>Arizona         0.000000  3989.408076  </a:t>
            </a:r>
            <a:r>
              <a:rPr lang="en-US" sz="1400" dirty="0">
                <a:solidFill>
                  <a:schemeClr val="dk1"/>
                </a:solidFill>
                <a:latin typeface="Courier New"/>
                <a:ea typeface="Courier New"/>
                <a:cs typeface="Courier New"/>
                <a:sym typeface="Courier New"/>
              </a:rPr>
              <a:t>140.402855 2654.277632  5777.167672</a:t>
            </a:r>
            <a:endParaRPr sz="14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400" dirty="0">
                <a:solidFill>
                  <a:schemeClr val="dk1"/>
                </a:solidFill>
                <a:latin typeface="Courier New"/>
                <a:ea typeface="Courier New"/>
                <a:cs typeface="Courier New"/>
                <a:sym typeface="Courier New"/>
              </a:rPr>
              <a:t>Boston       3989.408076     0.000000 4125.044132 1335.466502  1788.068027</a:t>
            </a:r>
            <a:endParaRPr sz="14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400" dirty="0">
                <a:solidFill>
                  <a:schemeClr val="dk1"/>
                </a:solidFill>
                <a:latin typeface="Courier New"/>
                <a:ea typeface="Courier New"/>
                <a:cs typeface="Courier New"/>
                <a:sym typeface="Courier New"/>
              </a:rPr>
              <a:t>Central       140.402855  4125.044132    0.000000 2789.759674  5912.552908</a:t>
            </a:r>
            <a:endParaRPr sz="14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400" dirty="0">
                <a:solidFill>
                  <a:schemeClr val="dk1"/>
                </a:solidFill>
                <a:latin typeface="Courier New"/>
                <a:ea typeface="Courier New"/>
                <a:cs typeface="Courier New"/>
                <a:sym typeface="Courier New"/>
              </a:rPr>
              <a:t>Commonwealth 2654.277632  1335.466502 2789.759674    0.000000  3123.153215</a:t>
            </a:r>
            <a:endParaRPr sz="14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400" dirty="0">
                <a:solidFill>
                  <a:schemeClr val="dk1"/>
                </a:solidFill>
                <a:latin typeface="Courier New"/>
                <a:ea typeface="Courier New"/>
                <a:cs typeface="Courier New"/>
                <a:sym typeface="Courier New"/>
              </a:rPr>
              <a:t>NY           5777.167672  1788.068027 5912.552908 3123.153215     0.000000</a:t>
            </a:r>
            <a:endParaRPr sz="14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4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1511924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spcBef>
                <a:spcPts val="0"/>
              </a:spcBef>
              <a:spcAft>
                <a:spcPts val="0"/>
              </a:spcAft>
            </a:pPr>
            <a:r>
              <a:rPr lang="en-US" sz="4000" dirty="0"/>
              <a:t>Normalizing</a:t>
            </a:r>
            <a:endParaRPr lang="en-US" sz="4000" dirty="0">
              <a:latin typeface="Arial"/>
              <a:ea typeface="Arial"/>
              <a:cs typeface="Arial"/>
              <a:sym typeface="Aria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9C3F65-013F-4259-A86C-73218B9A57AD}"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27656" y="6489171"/>
            <a:ext cx="416344" cy="36883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11" name="Google Shape;195;p25">
            <a:extLst>
              <a:ext uri="{FF2B5EF4-FFF2-40B4-BE49-F238E27FC236}">
                <a16:creationId xmlns:a16="http://schemas.microsoft.com/office/drawing/2014/main" id="{11D45555-EE3E-4957-B4EF-77A7C5616643}"/>
              </a:ext>
            </a:extLst>
          </p:cNvPr>
          <p:cNvSpPr txBox="1">
            <a:spLocks/>
          </p:cNvSpPr>
          <p:nvPr/>
        </p:nvSpPr>
        <p:spPr bwMode="auto">
          <a:xfrm>
            <a:off x="215899" y="1066800"/>
            <a:ext cx="8822267" cy="514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SzPts val="2210"/>
              <a:buFont typeface="Noto Sans Symbols"/>
              <a:buNone/>
            </a:pPr>
            <a:r>
              <a:rPr lang="en-US" b="1" dirty="0">
                <a:solidFill>
                  <a:srgbClr val="7030A0"/>
                </a:solidFill>
              </a:rPr>
              <a:t>Problem:</a:t>
            </a:r>
            <a:r>
              <a:rPr lang="en-US" dirty="0">
                <a:solidFill>
                  <a:srgbClr val="7030A0"/>
                </a:solidFill>
              </a:rPr>
              <a:t> Raw distance measures are highly influenced by scale of measurements</a:t>
            </a:r>
          </a:p>
          <a:p>
            <a:pPr marL="0" indent="0">
              <a:spcBef>
                <a:spcPts val="575"/>
              </a:spcBef>
              <a:spcAft>
                <a:spcPts val="0"/>
              </a:spcAft>
              <a:buSzPts val="2210"/>
              <a:buFont typeface="Noto Sans Symbols"/>
              <a:buNone/>
            </a:pPr>
            <a:endParaRPr lang="en-US" b="1"/>
          </a:p>
          <a:p>
            <a:pPr marL="0" indent="0">
              <a:spcBef>
                <a:spcPts val="575"/>
              </a:spcBef>
              <a:spcAft>
                <a:spcPts val="0"/>
              </a:spcAft>
              <a:buSzPts val="2210"/>
              <a:buFont typeface="Noto Sans Symbols"/>
              <a:buNone/>
            </a:pPr>
            <a:r>
              <a:rPr lang="en-US" b="1" dirty="0">
                <a:solidFill>
                  <a:srgbClr val="7030A0"/>
                </a:solidFill>
              </a:rPr>
              <a:t>Solution:</a:t>
            </a:r>
            <a:r>
              <a:rPr lang="en-US" dirty="0">
                <a:solidFill>
                  <a:srgbClr val="7030A0"/>
                </a:solidFill>
              </a:rPr>
              <a:t> normalize (standardize) the data first</a:t>
            </a:r>
          </a:p>
          <a:p>
            <a:pPr marL="457200" lvl="1" indent="0">
              <a:spcBef>
                <a:spcPts val="375"/>
              </a:spcBef>
              <a:spcAft>
                <a:spcPts val="0"/>
              </a:spcAft>
              <a:buSzPts val="1870"/>
              <a:buNone/>
            </a:pPr>
            <a:r>
              <a:rPr lang="en-US" sz="2200" dirty="0">
                <a:solidFill>
                  <a:srgbClr val="7030A0"/>
                </a:solidFill>
              </a:rPr>
              <a:t>- Subtract mean, divide by std. deviation</a:t>
            </a:r>
            <a:endParaRPr lang="en-US" dirty="0">
              <a:solidFill>
                <a:srgbClr val="7030A0"/>
              </a:solidFill>
            </a:endParaRPr>
          </a:p>
          <a:p>
            <a:pPr marL="457200" lvl="1" indent="0">
              <a:spcBef>
                <a:spcPts val="375"/>
              </a:spcBef>
              <a:spcAft>
                <a:spcPts val="0"/>
              </a:spcAft>
              <a:buSzPts val="1870"/>
              <a:buNone/>
            </a:pPr>
            <a:r>
              <a:rPr lang="en-US" sz="2200" dirty="0">
                <a:solidFill>
                  <a:srgbClr val="7030A0"/>
                </a:solidFill>
              </a:rPr>
              <a:t>- Also called </a:t>
            </a:r>
            <a:r>
              <a:rPr lang="en-US" sz="2200" b="1" dirty="0">
                <a:solidFill>
                  <a:srgbClr val="7030A0"/>
                </a:solidFill>
              </a:rPr>
              <a:t>z-scores</a:t>
            </a:r>
          </a:p>
          <a:p>
            <a:pPr marL="0" indent="0">
              <a:spcBef>
                <a:spcPts val="375"/>
              </a:spcBef>
              <a:spcAft>
                <a:spcPts val="0"/>
              </a:spcAft>
              <a:buFontTx/>
              <a:buNone/>
            </a:pPr>
            <a:endParaRPr lang="en-US" sz="2200" b="1"/>
          </a:p>
          <a:p>
            <a:pPr marL="0" indent="0">
              <a:spcBef>
                <a:spcPts val="375"/>
              </a:spcBef>
              <a:spcAft>
                <a:spcPts val="0"/>
              </a:spcAft>
              <a:buFontTx/>
              <a:buNone/>
            </a:pPr>
            <a:r>
              <a:rPr lang="en-US" sz="2200" b="1"/>
              <a:t>Or </a:t>
            </a:r>
            <a:r>
              <a:rPr lang="en-US" sz="2200" b="1" dirty="0"/>
              <a:t>Rescale to 0/1 range</a:t>
            </a:r>
          </a:p>
          <a:p>
            <a:pPr marL="546100" indent="0">
              <a:spcBef>
                <a:spcPts val="375"/>
              </a:spcBef>
              <a:spcAft>
                <a:spcPts val="0"/>
              </a:spcAft>
              <a:buSzPts val="2200"/>
              <a:buNone/>
            </a:pPr>
            <a:r>
              <a:rPr lang="en-US" sz="2200" dirty="0"/>
              <a:t>- Subtract the minimum</a:t>
            </a:r>
          </a:p>
          <a:p>
            <a:pPr marL="546100" indent="0">
              <a:spcBef>
                <a:spcPts val="0"/>
              </a:spcBef>
              <a:spcAft>
                <a:spcPts val="0"/>
              </a:spcAft>
              <a:buSzPts val="2200"/>
              <a:buNone/>
            </a:pPr>
            <a:r>
              <a:rPr lang="en-US" sz="2200" dirty="0"/>
              <a:t>- Divide by range</a:t>
            </a:r>
          </a:p>
          <a:p>
            <a:pPr marL="0" indent="0">
              <a:spcBef>
                <a:spcPts val="575"/>
              </a:spcBef>
              <a:spcAft>
                <a:spcPts val="0"/>
              </a:spcAft>
              <a:buSzPts val="2210"/>
              <a:buFont typeface="Noto Sans Symbols"/>
              <a:buNone/>
            </a:pPr>
            <a:endParaRPr lang="en-US" dirty="0"/>
          </a:p>
        </p:txBody>
      </p:sp>
    </p:spTree>
    <p:extLst>
      <p:ext uri="{BB962C8B-B14F-4D97-AF65-F5344CB8AC3E}">
        <p14:creationId xmlns:p14="http://schemas.microsoft.com/office/powerpoint/2010/main" val="169828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algn="ctr"/>
            <a:r>
              <a:rPr lang="en-US">
                <a:latin typeface="Calibri" panose="020F0502020204030204" pitchFamily="34" charset="0"/>
                <a:cs typeface="Calibri" panose="020F0502020204030204" pitchFamily="34" charset="0"/>
              </a:rPr>
              <a:t>Outline</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4DA0B4-0217-423A-9F8C-CE8F96363BDA}"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228600" y="1066800"/>
            <a:ext cx="8763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spcAft>
                <a:spcPts val="600"/>
              </a:spcAft>
              <a:buNone/>
            </a:pPr>
            <a:r>
              <a:rPr lang="en-US">
                <a:solidFill>
                  <a:schemeClr val="accent1">
                    <a:lumMod val="75000"/>
                  </a:schemeClr>
                </a:solidFill>
                <a:effectLst/>
                <a:latin typeface="Calibri" panose="020F0502020204030204" pitchFamily="34" charset="0"/>
                <a:ea typeface="MS PMincho" panose="02020600040205080304" pitchFamily="18" charset="-128"/>
                <a:cs typeface="Calibri" panose="020F0502020204030204" pitchFamily="34" charset="0"/>
              </a:rPr>
              <a:t>- Introduction/Basics</a:t>
            </a:r>
            <a:endParaRPr lang="en-US" dirty="0">
              <a:solidFill>
                <a:schemeClr val="accent1">
                  <a:lumMod val="75000"/>
                </a:schemeClr>
              </a:solidFill>
              <a:effectLst/>
              <a:highlight>
                <a:srgbClr val="FF0000"/>
              </a:highlight>
              <a:latin typeface="Calibri" panose="020F0502020204030204" pitchFamily="34" charset="0"/>
              <a:ea typeface="MS PMincho" panose="02020600040205080304" pitchFamily="18" charset="-128"/>
              <a:cs typeface="Calibri" panose="020F0502020204030204" pitchFamily="34" charset="0"/>
            </a:endParaRPr>
          </a:p>
          <a:p>
            <a:pPr marL="0" indent="0">
              <a:spcBef>
                <a:spcPts val="1200"/>
              </a:spcBef>
              <a:spcAft>
                <a:spcPts val="600"/>
              </a:spcAft>
              <a:buNone/>
            </a:pPr>
            <a:r>
              <a:rPr lang="en-US">
                <a:solidFill>
                  <a:schemeClr val="accent1">
                    <a:lumMod val="75000"/>
                  </a:schemeClr>
                </a:solidFill>
                <a:effectLst/>
                <a:latin typeface="Calibri" panose="020F0502020204030204" pitchFamily="34" charset="0"/>
                <a:ea typeface="MS PMincho" panose="02020600040205080304" pitchFamily="18" charset="-128"/>
                <a:cs typeface="Calibri" panose="020F0502020204030204" pitchFamily="34" charset="0"/>
              </a:rPr>
              <a:t>- Types of Cluster Analysis</a:t>
            </a:r>
            <a:endParaRPr lang="en-US" dirty="0">
              <a:solidFill>
                <a:schemeClr val="accent1">
                  <a:lumMod val="75000"/>
                </a:schemeClr>
              </a:solidFill>
              <a:effectLst/>
              <a:latin typeface="Calibri" panose="020F0502020204030204" pitchFamily="34" charset="0"/>
              <a:ea typeface="MS PMincho" panose="02020600040205080304" pitchFamily="18" charset="-128"/>
              <a:cs typeface="Calibri" panose="020F0502020204030204" pitchFamily="34" charset="0"/>
            </a:endParaRPr>
          </a:p>
          <a:p>
            <a:pPr marL="0" indent="0">
              <a:spcBef>
                <a:spcPts val="1200"/>
              </a:spcBef>
              <a:spcAft>
                <a:spcPts val="600"/>
              </a:spcAft>
              <a:buNone/>
            </a:pPr>
            <a:r>
              <a:rPr lang="en-US">
                <a:solidFill>
                  <a:schemeClr val="accent1">
                    <a:lumMod val="75000"/>
                  </a:schemeClr>
                </a:solidFill>
                <a:latin typeface="Calibri" panose="020F0502020204030204" pitchFamily="34" charset="0"/>
                <a:ea typeface="MS PMincho" panose="02020600040205080304" pitchFamily="18" charset="-128"/>
                <a:cs typeface="Calibri" panose="020F0502020204030204" pitchFamily="34" charset="0"/>
              </a:rPr>
              <a:t>- Visualization with Dendrogram</a:t>
            </a:r>
            <a:endParaRPr lang="en-US" dirty="0">
              <a:solidFill>
                <a:schemeClr val="accent1">
                  <a:lumMod val="75000"/>
                </a:schemeClr>
              </a:solidFill>
              <a:latin typeface="Calibri" panose="020F0502020204030204" pitchFamily="34" charset="0"/>
              <a:ea typeface="MS PMincho" panose="02020600040205080304" pitchFamily="18" charset="-128"/>
              <a:cs typeface="Calibri" panose="020F0502020204030204" pitchFamily="34" charset="0"/>
            </a:endParaRPr>
          </a:p>
          <a:p>
            <a:pPr marL="0" indent="0">
              <a:spcBef>
                <a:spcPts val="1200"/>
              </a:spcBef>
              <a:spcAft>
                <a:spcPts val="600"/>
              </a:spcAft>
              <a:buNone/>
            </a:pPr>
            <a:r>
              <a:rPr lang="en-US">
                <a:solidFill>
                  <a:schemeClr val="accent1">
                    <a:lumMod val="75000"/>
                  </a:schemeClr>
                </a:solidFill>
                <a:latin typeface="Calibri" panose="020F0502020204030204" pitchFamily="34" charset="0"/>
                <a:ea typeface="MS PMincho" panose="02020600040205080304" pitchFamily="18" charset="-128"/>
                <a:cs typeface="Calibri" panose="020F0502020204030204" pitchFamily="34" charset="0"/>
              </a:rPr>
              <a:t>- Hierarchical Clustering</a:t>
            </a:r>
            <a:endParaRPr lang="en-US" sz="4400">
              <a:highlight>
                <a:srgbClr val="FF0000"/>
              </a:highlight>
              <a:latin typeface="Calibri" panose="020F0502020204030204" pitchFamily="34" charset="0"/>
              <a:ea typeface="MS PMincho" panose="02020600040205080304" pitchFamily="18" charset="-128"/>
              <a:cs typeface="Calibri" panose="020F0502020204030204" pitchFamily="34" charset="0"/>
            </a:endParaRPr>
          </a:p>
          <a:p>
            <a:pPr marL="0" indent="0">
              <a:spcBef>
                <a:spcPts val="1200"/>
              </a:spcBef>
              <a:spcAft>
                <a:spcPts val="600"/>
              </a:spcAft>
              <a:buNone/>
            </a:pPr>
            <a:r>
              <a:rPr lang="en-US">
                <a:solidFill>
                  <a:schemeClr val="accent1">
                    <a:lumMod val="75000"/>
                  </a:schemeClr>
                </a:solidFill>
                <a:latin typeface="Calibri" panose="020F0502020204030204" pitchFamily="34" charset="0"/>
                <a:ea typeface="MS PMincho" panose="02020600040205080304" pitchFamily="18" charset="-128"/>
                <a:cs typeface="Calibri" panose="020F0502020204030204" pitchFamily="34" charset="0"/>
              </a:rPr>
              <a:t>- The k-Means Algorithm</a:t>
            </a:r>
            <a:endParaRPr lang="en-US" dirty="0">
              <a:solidFill>
                <a:schemeClr val="accent1">
                  <a:lumMod val="75000"/>
                </a:schemeClr>
              </a:solidFill>
              <a:latin typeface="Calibri" panose="020F0502020204030204" pitchFamily="34" charset="0"/>
              <a:ea typeface="MS PMincho" panose="02020600040205080304" pitchFamily="18" charset="-128"/>
              <a:cs typeface="Calibri" panose="020F0502020204030204" pitchFamily="34" charset="0"/>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82131" y="6489443"/>
            <a:ext cx="361869"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Tree>
    <p:extLst>
      <p:ext uri="{BB962C8B-B14F-4D97-AF65-F5344CB8AC3E}">
        <p14:creationId xmlns:p14="http://schemas.microsoft.com/office/powerpoint/2010/main" val="4043105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spcBef>
                <a:spcPts val="0"/>
              </a:spcBef>
              <a:spcAft>
                <a:spcPts val="0"/>
              </a:spcAft>
            </a:pPr>
            <a:r>
              <a:rPr lang="en-US" sz="4000" dirty="0"/>
              <a:t>Example: Normalization</a:t>
            </a:r>
            <a:endParaRPr lang="en-US" sz="4000" dirty="0">
              <a:latin typeface="Arial"/>
              <a:ea typeface="Arial"/>
              <a:cs typeface="Arial"/>
              <a:sym typeface="Aria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2F8639-788E-4510-903D-2C3B89744290}"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86800" y="6489171"/>
            <a:ext cx="457200" cy="36883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11" name="Google Shape;195;p25">
            <a:extLst>
              <a:ext uri="{FF2B5EF4-FFF2-40B4-BE49-F238E27FC236}">
                <a16:creationId xmlns:a16="http://schemas.microsoft.com/office/drawing/2014/main" id="{11D45555-EE3E-4957-B4EF-77A7C5616643}"/>
              </a:ext>
            </a:extLst>
          </p:cNvPr>
          <p:cNvSpPr txBox="1">
            <a:spLocks/>
          </p:cNvSpPr>
          <p:nvPr/>
        </p:nvSpPr>
        <p:spPr bwMode="auto">
          <a:xfrm>
            <a:off x="215899" y="1066800"/>
            <a:ext cx="8822267" cy="514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0"/>
              </a:spcAft>
              <a:buSzPts val="2210"/>
              <a:buNone/>
            </a:pPr>
            <a:r>
              <a:rPr lang="en-US" dirty="0"/>
              <a:t>For 22 utilities:</a:t>
            </a:r>
          </a:p>
          <a:p>
            <a:pPr marL="0" lvl="0" indent="0">
              <a:spcBef>
                <a:spcPts val="575"/>
              </a:spcBef>
              <a:spcAft>
                <a:spcPts val="0"/>
              </a:spcAft>
              <a:buSzPts val="2210"/>
              <a:buNone/>
            </a:pPr>
            <a:endParaRPr lang="en-US" dirty="0"/>
          </a:p>
          <a:p>
            <a:pPr marL="0" lvl="0" indent="0">
              <a:spcBef>
                <a:spcPts val="575"/>
              </a:spcBef>
              <a:spcAft>
                <a:spcPts val="0"/>
              </a:spcAft>
              <a:buSzPts val="2210"/>
              <a:buNone/>
            </a:pPr>
            <a:r>
              <a:rPr lang="en-US" dirty="0">
                <a:solidFill>
                  <a:srgbClr val="00B050"/>
                </a:solidFill>
              </a:rPr>
              <a:t>Avg. sales = 8,914</a:t>
            </a:r>
          </a:p>
          <a:p>
            <a:pPr marL="0" lvl="0" indent="0">
              <a:spcBef>
                <a:spcPts val="575"/>
              </a:spcBef>
              <a:spcAft>
                <a:spcPts val="0"/>
              </a:spcAft>
              <a:buSzPts val="2210"/>
              <a:buNone/>
            </a:pPr>
            <a:r>
              <a:rPr lang="en-US" dirty="0">
                <a:solidFill>
                  <a:srgbClr val="00B050"/>
                </a:solidFill>
              </a:rPr>
              <a:t>Std. dev. = 3,550</a:t>
            </a:r>
          </a:p>
          <a:p>
            <a:pPr marL="0" lvl="0" indent="0">
              <a:spcBef>
                <a:spcPts val="575"/>
              </a:spcBef>
              <a:spcAft>
                <a:spcPts val="0"/>
              </a:spcAft>
              <a:buSzPts val="2210"/>
              <a:buNone/>
            </a:pPr>
            <a:endParaRPr lang="en-US" dirty="0"/>
          </a:p>
          <a:p>
            <a:pPr marL="0" lvl="0" indent="0">
              <a:spcBef>
                <a:spcPts val="575"/>
              </a:spcBef>
              <a:spcAft>
                <a:spcPts val="0"/>
              </a:spcAft>
              <a:buSzPts val="2210"/>
              <a:buNone/>
            </a:pPr>
            <a:r>
              <a:rPr lang="en-US" b="1" dirty="0">
                <a:solidFill>
                  <a:schemeClr val="accent5">
                    <a:lumMod val="75000"/>
                  </a:schemeClr>
                </a:solidFill>
              </a:rPr>
              <a:t>Normalized score </a:t>
            </a:r>
            <a:r>
              <a:rPr lang="en-US" dirty="0">
                <a:solidFill>
                  <a:schemeClr val="accent5">
                    <a:lumMod val="75000"/>
                  </a:schemeClr>
                </a:solidFill>
              </a:rPr>
              <a:t>for Arizona sales:</a:t>
            </a:r>
          </a:p>
          <a:p>
            <a:pPr marL="114300" lvl="1" indent="0">
              <a:spcBef>
                <a:spcPts val="375"/>
              </a:spcBef>
              <a:spcAft>
                <a:spcPts val="0"/>
              </a:spcAft>
              <a:buSzPts val="2040"/>
              <a:buNone/>
            </a:pPr>
            <a:r>
              <a:rPr lang="en-US">
                <a:solidFill>
                  <a:schemeClr val="accent5">
                    <a:lumMod val="75000"/>
                  </a:schemeClr>
                </a:solidFill>
              </a:rPr>
              <a:t>(9,077 - 8,914</a:t>
            </a:r>
            <a:r>
              <a:rPr lang="en-US" dirty="0">
                <a:solidFill>
                  <a:schemeClr val="accent5">
                    <a:lumMod val="75000"/>
                  </a:schemeClr>
                </a:solidFill>
              </a:rPr>
              <a:t>)/3,550 = 0.046</a:t>
            </a:r>
          </a:p>
          <a:p>
            <a:pPr marL="0" indent="0">
              <a:spcBef>
                <a:spcPts val="575"/>
              </a:spcBef>
              <a:spcAft>
                <a:spcPts val="0"/>
              </a:spcAft>
              <a:buSzPts val="2210"/>
              <a:buFont typeface="Noto Sans Symbols"/>
              <a:buNone/>
            </a:pPr>
            <a:endParaRPr lang="en-US" dirty="0"/>
          </a:p>
        </p:txBody>
      </p:sp>
    </p:spTree>
    <p:extLst>
      <p:ext uri="{BB962C8B-B14F-4D97-AF65-F5344CB8AC3E}">
        <p14:creationId xmlns:p14="http://schemas.microsoft.com/office/powerpoint/2010/main" val="867049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spcBef>
                <a:spcPts val="0"/>
              </a:spcBef>
              <a:spcAft>
                <a:spcPts val="0"/>
              </a:spcAft>
            </a:pPr>
            <a:r>
              <a:rPr lang="en-US" sz="3200" dirty="0">
                <a:latin typeface="Arial"/>
                <a:ea typeface="Arial"/>
                <a:cs typeface="Arial"/>
                <a:sym typeface="Arial"/>
              </a:rPr>
              <a:t>Code for Normalizing then Computing Distance</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DA5524-5021-4324-BBFF-81C7EA3764C0}"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86800" y="6489442"/>
            <a:ext cx="457200"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Google Shape;207;p27">
            <a:extLst>
              <a:ext uri="{FF2B5EF4-FFF2-40B4-BE49-F238E27FC236}">
                <a16:creationId xmlns:a16="http://schemas.microsoft.com/office/drawing/2014/main" id="{43AEFE53-3777-4920-8EC8-9653805A032B}"/>
              </a:ext>
            </a:extLst>
          </p:cNvPr>
          <p:cNvSpPr/>
          <p:nvPr/>
        </p:nvSpPr>
        <p:spPr>
          <a:xfrm>
            <a:off x="117900" y="1018916"/>
            <a:ext cx="8755800" cy="2308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1800" b="1" dirty="0">
                <a:solidFill>
                  <a:schemeClr val="dk1"/>
                </a:solidFill>
                <a:latin typeface="Courier New"/>
                <a:ea typeface="Courier New"/>
                <a:cs typeface="Courier New"/>
                <a:sym typeface="Courier New"/>
              </a:rPr>
              <a:t># using </a:t>
            </a:r>
            <a:r>
              <a:rPr lang="en-US" sz="1800" b="1" dirty="0" err="1">
                <a:solidFill>
                  <a:schemeClr val="dk1"/>
                </a:solidFill>
                <a:latin typeface="Courier New"/>
                <a:ea typeface="Courier New"/>
                <a:cs typeface="Courier New"/>
                <a:sym typeface="Courier New"/>
              </a:rPr>
              <a:t>scikit</a:t>
            </a:r>
            <a:r>
              <a:rPr lang="en-US" sz="1800" b="1" dirty="0">
                <a:solidFill>
                  <a:schemeClr val="dk1"/>
                </a:solidFill>
                <a:latin typeface="Courier New"/>
                <a:ea typeface="Courier New"/>
                <a:cs typeface="Courier New"/>
                <a:sym typeface="Courier New"/>
              </a:rPr>
              <a:t>-learn*</a:t>
            </a:r>
            <a:r>
              <a:rPr lang="en-US" sz="1800" dirty="0">
                <a:solidFill>
                  <a:schemeClr val="dk1"/>
                </a:solidFill>
                <a:latin typeface="Courier New"/>
                <a:ea typeface="Courier New"/>
                <a:cs typeface="Courier New"/>
                <a:sym typeface="Courier New"/>
              </a:rPr>
              <a:t> </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err="1">
                <a:solidFill>
                  <a:schemeClr val="dk1"/>
                </a:solidFill>
                <a:latin typeface="Courier New"/>
                <a:ea typeface="Courier New"/>
                <a:cs typeface="Courier New"/>
                <a:sym typeface="Courier New"/>
              </a:rPr>
              <a:t>utilities_df_norm</a:t>
            </a:r>
            <a:r>
              <a:rPr lang="en-US" sz="1800" dirty="0">
                <a:solidFill>
                  <a:schemeClr val="dk1"/>
                </a:solidFill>
                <a:latin typeface="Courier New"/>
                <a:ea typeface="Courier New"/>
                <a:cs typeface="Courier New"/>
                <a:sym typeface="Courier New"/>
              </a:rPr>
              <a:t> = </a:t>
            </a:r>
            <a:r>
              <a:rPr lang="en-US" sz="1800" dirty="0" err="1">
                <a:solidFill>
                  <a:schemeClr val="dk1"/>
                </a:solidFill>
                <a:latin typeface="Courier New"/>
                <a:ea typeface="Courier New"/>
                <a:cs typeface="Courier New"/>
                <a:sym typeface="Courier New"/>
              </a:rPr>
              <a:t>utilities_df.apply</a:t>
            </a:r>
            <a:r>
              <a:rPr lang="en-US" sz="1800" dirty="0">
                <a:solidFill>
                  <a:schemeClr val="dk1"/>
                </a:solidFill>
                <a:latin typeface="Courier New"/>
                <a:ea typeface="Courier New"/>
                <a:cs typeface="Courier New"/>
                <a:sym typeface="Courier New"/>
              </a:rPr>
              <a:t>(</a:t>
            </a:r>
            <a:r>
              <a:rPr lang="en-US" sz="1800" dirty="0" err="1">
                <a:solidFill>
                  <a:schemeClr val="dk1"/>
                </a:solidFill>
                <a:latin typeface="Courier New"/>
                <a:ea typeface="Courier New"/>
                <a:cs typeface="Courier New"/>
                <a:sym typeface="Courier New"/>
              </a:rPr>
              <a:t>preprocessing.scale</a:t>
            </a:r>
            <a:r>
              <a:rPr lang="en-US" sz="1800" dirty="0">
                <a:solidFill>
                  <a:schemeClr val="dk1"/>
                </a:solidFill>
                <a:latin typeface="Courier New"/>
                <a:ea typeface="Courier New"/>
                <a:cs typeface="Courier New"/>
                <a:sym typeface="Courier New"/>
              </a:rPr>
              <a:t>, </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a:solidFill>
                  <a:schemeClr val="dk1"/>
                </a:solidFill>
                <a:latin typeface="Courier New"/>
                <a:ea typeface="Courier New"/>
                <a:cs typeface="Courier New"/>
                <a:sym typeface="Courier New"/>
              </a:rPr>
              <a:t>   axis=0)</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b="1" dirty="0">
                <a:solidFill>
                  <a:schemeClr val="dk1"/>
                </a:solidFill>
                <a:latin typeface="Courier New"/>
                <a:ea typeface="Courier New"/>
                <a:cs typeface="Courier New"/>
                <a:sym typeface="Courier New"/>
              </a:rPr>
              <a:t># using pandas*</a:t>
            </a:r>
            <a:r>
              <a:rPr lang="en-US" sz="1800" dirty="0">
                <a:solidFill>
                  <a:schemeClr val="dk1"/>
                </a:solidFill>
                <a:latin typeface="Courier New"/>
                <a:ea typeface="Courier New"/>
                <a:cs typeface="Courier New"/>
                <a:sym typeface="Courier New"/>
              </a:rPr>
              <a:t> </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err="1">
                <a:solidFill>
                  <a:schemeClr val="dk1"/>
                </a:solidFill>
                <a:latin typeface="Courier New"/>
                <a:ea typeface="Courier New"/>
                <a:cs typeface="Courier New"/>
                <a:sym typeface="Courier New"/>
              </a:rPr>
              <a:t>utilities_df_norm</a:t>
            </a:r>
            <a:r>
              <a:rPr lang="en-US" sz="1800" dirty="0">
                <a:solidFill>
                  <a:schemeClr val="dk1"/>
                </a:solidFill>
                <a:latin typeface="Courier New"/>
                <a:ea typeface="Courier New"/>
                <a:cs typeface="Courier New"/>
                <a:sym typeface="Courier New"/>
              </a:rPr>
              <a:t> = (</a:t>
            </a:r>
            <a:r>
              <a:rPr lang="en-US" sz="1800" dirty="0" err="1">
                <a:solidFill>
                  <a:schemeClr val="dk1"/>
                </a:solidFill>
                <a:latin typeface="Courier New"/>
                <a:ea typeface="Courier New"/>
                <a:cs typeface="Courier New"/>
                <a:sym typeface="Courier New"/>
              </a:rPr>
              <a:t>utilities_df</a:t>
            </a:r>
            <a:r>
              <a:rPr lang="en-US" sz="1800" dirty="0">
                <a:solidFill>
                  <a:schemeClr val="dk1"/>
                </a:solidFill>
                <a:latin typeface="Courier New"/>
                <a:ea typeface="Courier New"/>
                <a:cs typeface="Courier New"/>
                <a:sym typeface="Courier New"/>
              </a:rPr>
              <a:t> - </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a:solidFill>
                  <a:schemeClr val="dk1"/>
                </a:solidFill>
                <a:latin typeface="Courier New"/>
                <a:ea typeface="Courier New"/>
                <a:cs typeface="Courier New"/>
                <a:sym typeface="Courier New"/>
              </a:rPr>
              <a:t>   </a:t>
            </a:r>
            <a:r>
              <a:rPr lang="en-US" sz="1800" dirty="0" err="1">
                <a:solidFill>
                  <a:schemeClr val="dk1"/>
                </a:solidFill>
                <a:latin typeface="Courier New"/>
                <a:ea typeface="Courier New"/>
                <a:cs typeface="Courier New"/>
                <a:sym typeface="Courier New"/>
              </a:rPr>
              <a:t>utilities_df.mean</a:t>
            </a:r>
            <a:r>
              <a:rPr lang="en-US" sz="1800" dirty="0">
                <a:solidFill>
                  <a:schemeClr val="dk1"/>
                </a:solidFill>
                <a:latin typeface="Courier New"/>
                <a:ea typeface="Courier New"/>
                <a:cs typeface="Courier New"/>
                <a:sym typeface="Courier New"/>
              </a:rPr>
              <a:t>())/</a:t>
            </a:r>
            <a:r>
              <a:rPr lang="en-US" sz="1800" dirty="0" err="1">
                <a:solidFill>
                  <a:schemeClr val="dk1"/>
                </a:solidFill>
                <a:latin typeface="Courier New"/>
                <a:ea typeface="Courier New"/>
                <a:cs typeface="Courier New"/>
                <a:sym typeface="Courier New"/>
              </a:rPr>
              <a:t>utilities_df.std</a:t>
            </a:r>
            <a:r>
              <a:rPr lang="en-US" sz="1800" dirty="0">
                <a:solidFill>
                  <a:schemeClr val="dk1"/>
                </a:solidFill>
                <a:latin typeface="Courier New"/>
                <a:ea typeface="Courier New"/>
                <a:cs typeface="Courier New"/>
                <a:sym typeface="Courier New"/>
              </a:rPr>
              <a: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a:solidFill>
                  <a:schemeClr val="dk1"/>
                </a:solidFill>
                <a:latin typeface="Courier New"/>
                <a:ea typeface="Courier New"/>
                <a:cs typeface="Courier New"/>
                <a:sym typeface="Courier New"/>
              </a:rPr>
              <a:t># compute normalized distance based on Sales and Fuel Cost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a:solidFill>
                  <a:schemeClr val="dk1"/>
                </a:solidFill>
                <a:latin typeface="Courier New"/>
                <a:ea typeface="Courier New"/>
                <a:cs typeface="Courier New"/>
                <a:sym typeface="Courier New"/>
              </a:rPr>
              <a:t>   </a:t>
            </a:r>
            <a:r>
              <a:rPr lang="en-US" sz="1800" dirty="0" err="1">
                <a:solidFill>
                  <a:schemeClr val="dk1"/>
                </a:solidFill>
                <a:latin typeface="Courier New"/>
                <a:ea typeface="Courier New"/>
                <a:cs typeface="Courier New"/>
                <a:sym typeface="Courier New"/>
              </a:rPr>
              <a:t>utilities_df_norm</a:t>
            </a:r>
            <a:r>
              <a:rPr lang="en-US" sz="1800" dirty="0">
                <a:solidFill>
                  <a:schemeClr val="dk1"/>
                </a:solidFill>
                <a:latin typeface="Courier New"/>
                <a:ea typeface="Courier New"/>
                <a:cs typeface="Courier New"/>
                <a:sym typeface="Courier New"/>
              </a:rPr>
              <a:t>[['Sales', '</a:t>
            </a:r>
            <a:r>
              <a:rPr lang="en-US" sz="1800" dirty="0" err="1">
                <a:solidFill>
                  <a:schemeClr val="dk1"/>
                </a:solidFill>
                <a:latin typeface="Courier New"/>
                <a:ea typeface="Courier New"/>
                <a:cs typeface="Courier New"/>
                <a:sym typeface="Courier New"/>
              </a:rPr>
              <a:t>Fuel_Cost</a:t>
            </a:r>
            <a:r>
              <a:rPr lang="en-US" sz="1800" dirty="0">
                <a:solidFill>
                  <a:schemeClr val="dk1"/>
                </a:solidFill>
                <a:latin typeface="Courier New"/>
                <a:ea typeface="Courier New"/>
                <a:cs typeface="Courier New"/>
                <a:sym typeface="Courier New"/>
              </a:rPr>
              <a: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a:solidFill>
                  <a:schemeClr val="dk1"/>
                </a:solidFill>
                <a:latin typeface="Courier New"/>
                <a:ea typeface="Courier New"/>
                <a:cs typeface="Courier New"/>
                <a:sym typeface="Courier New"/>
              </a:rPr>
              <a:t>   </a:t>
            </a:r>
            <a:r>
              <a:rPr lang="en-US" sz="1800" dirty="0" err="1">
                <a:solidFill>
                  <a:schemeClr val="dk1"/>
                </a:solidFill>
                <a:latin typeface="Courier New"/>
                <a:ea typeface="Courier New"/>
                <a:cs typeface="Courier New"/>
                <a:sym typeface="Courier New"/>
              </a:rPr>
              <a:t>d_norm</a:t>
            </a:r>
            <a:r>
              <a:rPr lang="en-US" sz="1800" dirty="0">
                <a:solidFill>
                  <a:schemeClr val="dk1"/>
                </a:solidFill>
                <a:latin typeface="Courier New"/>
                <a:ea typeface="Courier New"/>
                <a:cs typeface="Courier New"/>
                <a:sym typeface="Courier New"/>
              </a:rPr>
              <a:t> = </a:t>
            </a:r>
            <a:r>
              <a:rPr lang="en-US" sz="1800" dirty="0" err="1">
                <a:solidFill>
                  <a:schemeClr val="dk1"/>
                </a:solidFill>
                <a:latin typeface="Courier New"/>
                <a:ea typeface="Courier New"/>
                <a:cs typeface="Courier New"/>
                <a:sym typeface="Courier New"/>
              </a:rPr>
              <a:t>pairwise.pairwise_distances</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a:solidFill>
                  <a:schemeClr val="dk1"/>
                </a:solidFill>
                <a:latin typeface="Courier New"/>
                <a:ea typeface="Courier New"/>
                <a:cs typeface="Courier New"/>
                <a:sym typeface="Courier New"/>
              </a:rPr>
              <a:t>   (</a:t>
            </a:r>
            <a:r>
              <a:rPr lang="en-US" sz="1800" dirty="0" err="1">
                <a:solidFill>
                  <a:schemeClr val="dk1"/>
                </a:solidFill>
                <a:latin typeface="Courier New"/>
                <a:ea typeface="Courier New"/>
                <a:cs typeface="Courier New"/>
                <a:sym typeface="Courier New"/>
              </a:rPr>
              <a:t>utilities_df_norm</a:t>
            </a:r>
            <a:r>
              <a:rPr lang="en-US" sz="1800" dirty="0">
                <a:solidFill>
                  <a:schemeClr val="dk1"/>
                </a:solidFill>
                <a:latin typeface="Courier New"/>
                <a:ea typeface="Courier New"/>
                <a:cs typeface="Courier New"/>
                <a:sym typeface="Courier New"/>
              </a:rPr>
              <a:t>[['Sales', '</a:t>
            </a:r>
            <a:r>
              <a:rPr lang="en-US" sz="1800" dirty="0" err="1">
                <a:solidFill>
                  <a:schemeClr val="dk1"/>
                </a:solidFill>
                <a:latin typeface="Courier New"/>
                <a:ea typeface="Courier New"/>
                <a:cs typeface="Courier New"/>
                <a:sym typeface="Courier New"/>
              </a:rPr>
              <a:t>Fuel_Cost</a:t>
            </a:r>
            <a:r>
              <a:rPr lang="en-US" sz="1800" dirty="0">
                <a:solidFill>
                  <a:schemeClr val="dk1"/>
                </a:solidFill>
                <a:latin typeface="Courier New"/>
                <a:ea typeface="Courier New"/>
                <a:cs typeface="Courier New"/>
                <a:sym typeface="Courier New"/>
              </a:rPr>
              <a:t>']], </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a:solidFill>
                  <a:schemeClr val="dk1"/>
                </a:solidFill>
                <a:latin typeface="Courier New"/>
                <a:ea typeface="Courier New"/>
                <a:cs typeface="Courier New"/>
                <a:sym typeface="Courier New"/>
              </a:rPr>
              <a:t>   metric='</a:t>
            </a:r>
            <a:r>
              <a:rPr lang="en-US" sz="1800" dirty="0" err="1">
                <a:solidFill>
                  <a:schemeClr val="dk1"/>
                </a:solidFill>
                <a:latin typeface="Courier New"/>
                <a:ea typeface="Courier New"/>
                <a:cs typeface="Courier New"/>
                <a:sym typeface="Courier New"/>
              </a:rPr>
              <a:t>euclidean</a:t>
            </a:r>
            <a:r>
              <a:rPr lang="en-US" sz="1800" dirty="0">
                <a:solidFill>
                  <a:schemeClr val="dk1"/>
                </a:solidFill>
                <a:latin typeface="Courier New"/>
                <a:ea typeface="Courier New"/>
                <a:cs typeface="Courier New"/>
                <a:sym typeface="Courier New"/>
              </a:rPr>
              <a: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err="1">
                <a:solidFill>
                  <a:schemeClr val="dk1"/>
                </a:solidFill>
                <a:latin typeface="Courier New"/>
                <a:ea typeface="Courier New"/>
                <a:cs typeface="Courier New"/>
                <a:sym typeface="Courier New"/>
              </a:rPr>
              <a:t>pd.DataFrame</a:t>
            </a:r>
            <a:r>
              <a:rPr lang="en-US" sz="1800" dirty="0">
                <a:solidFill>
                  <a:schemeClr val="dk1"/>
                </a:solidFill>
                <a:latin typeface="Courier New"/>
                <a:ea typeface="Courier New"/>
                <a:cs typeface="Courier New"/>
                <a:sym typeface="Courier New"/>
              </a:rPr>
              <a:t>(</a:t>
            </a:r>
            <a:r>
              <a:rPr lang="en-US" sz="1800" dirty="0" err="1">
                <a:solidFill>
                  <a:schemeClr val="dk1"/>
                </a:solidFill>
                <a:latin typeface="Courier New"/>
                <a:ea typeface="Courier New"/>
                <a:cs typeface="Courier New"/>
                <a:sym typeface="Courier New"/>
              </a:rPr>
              <a:t>d_norm</a:t>
            </a:r>
            <a:r>
              <a:rPr lang="en-US" sz="1800" dirty="0">
                <a:solidFill>
                  <a:schemeClr val="dk1"/>
                </a:solidFill>
                <a:latin typeface="Courier New"/>
                <a:ea typeface="Courier New"/>
                <a:cs typeface="Courier New"/>
                <a:sym typeface="Courier New"/>
              </a:rPr>
              <a:t>, columns=</a:t>
            </a:r>
            <a:r>
              <a:rPr lang="en-US" sz="1800" dirty="0" err="1">
                <a:solidFill>
                  <a:schemeClr val="dk1"/>
                </a:solidFill>
                <a:latin typeface="Courier New"/>
                <a:ea typeface="Courier New"/>
                <a:cs typeface="Courier New"/>
                <a:sym typeface="Courier New"/>
              </a:rPr>
              <a:t>utilities_df.index</a:t>
            </a:r>
            <a:r>
              <a:rPr lang="en-US" sz="1800" dirty="0">
                <a:solidFill>
                  <a:schemeClr val="dk1"/>
                </a:solidFill>
                <a:latin typeface="Courier New"/>
                <a:ea typeface="Courier New"/>
                <a:cs typeface="Courier New"/>
                <a:sym typeface="Courier New"/>
              </a:rPr>
              <a:t>, </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a:solidFill>
                  <a:schemeClr val="dk1"/>
                </a:solidFill>
                <a:latin typeface="Courier New"/>
                <a:ea typeface="Courier New"/>
                <a:cs typeface="Courier New"/>
                <a:sym typeface="Courier New"/>
              </a:rPr>
              <a:t>   index=</a:t>
            </a:r>
            <a:r>
              <a:rPr lang="en-US" sz="1800" dirty="0" err="1">
                <a:solidFill>
                  <a:schemeClr val="dk1"/>
                </a:solidFill>
                <a:latin typeface="Courier New"/>
                <a:ea typeface="Courier New"/>
                <a:cs typeface="Courier New"/>
                <a:sym typeface="Courier New"/>
              </a:rPr>
              <a:t>utilities_df.index</a:t>
            </a:r>
            <a:r>
              <a:rPr lang="en-US" sz="1800" dirty="0">
                <a:solidFill>
                  <a:schemeClr val="dk1"/>
                </a:solidFill>
                <a:latin typeface="Courier New"/>
                <a:ea typeface="Courier New"/>
                <a:cs typeface="Courier New"/>
                <a:sym typeface="Courier New"/>
              </a:rPr>
              <a: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a:solidFill>
                  <a:schemeClr val="dk1"/>
                </a:solidFill>
                <a:latin typeface="Libre Franklin"/>
                <a:ea typeface="Libre Franklin"/>
                <a:cs typeface="Libre Franklin"/>
                <a:sym typeface="Libre Franklin"/>
              </a:rPr>
              <a:t>*</a:t>
            </a:r>
            <a:r>
              <a:rPr lang="en-US" sz="1800" dirty="0" err="1">
                <a:solidFill>
                  <a:schemeClr val="dk1"/>
                </a:solidFill>
                <a:latin typeface="Courier New"/>
                <a:ea typeface="Courier New"/>
                <a:cs typeface="Courier New"/>
                <a:sym typeface="Courier New"/>
              </a:rPr>
              <a:t>scikit</a:t>
            </a:r>
            <a:r>
              <a:rPr lang="en-US" sz="1800" dirty="0">
                <a:solidFill>
                  <a:schemeClr val="dk1"/>
                </a:solidFill>
                <a:latin typeface="Courier New"/>
                <a:ea typeface="Courier New"/>
                <a:cs typeface="Courier New"/>
                <a:sym typeface="Courier New"/>
              </a:rPr>
              <a:t>-learn</a:t>
            </a:r>
            <a:r>
              <a:rPr lang="en-US" sz="1800" dirty="0">
                <a:solidFill>
                  <a:schemeClr val="dk1"/>
                </a:solidFill>
                <a:latin typeface="Libre Franklin"/>
                <a:ea typeface="Libre Franklin"/>
                <a:cs typeface="Libre Franklin"/>
                <a:sym typeface="Libre Franklin"/>
              </a:rPr>
              <a:t> uses population std. dev. (divide by n), </a:t>
            </a:r>
            <a:r>
              <a:rPr lang="en-US" sz="1800" dirty="0">
                <a:solidFill>
                  <a:schemeClr val="dk1"/>
                </a:solidFill>
                <a:latin typeface="Courier New"/>
                <a:ea typeface="Courier New"/>
                <a:cs typeface="Courier New"/>
                <a:sym typeface="Courier New"/>
              </a:rPr>
              <a:t>pandas</a:t>
            </a:r>
            <a:r>
              <a:rPr lang="en-US" sz="1800" dirty="0">
                <a:solidFill>
                  <a:schemeClr val="dk1"/>
                </a:solidFill>
                <a:latin typeface="Libre Franklin"/>
                <a:ea typeface="Libre Franklin"/>
                <a:cs typeface="Libre Franklin"/>
                <a:sym typeface="Libre Franklin"/>
              </a:rPr>
              <a:t> uses sample std. dev. (divide by n-1)</a:t>
            </a:r>
            <a:endParaRPr sz="1800" dirty="0">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1800"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549065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3200" dirty="0">
                <a:latin typeface="Arial"/>
                <a:ea typeface="Arial"/>
                <a:cs typeface="Arial"/>
                <a:sym typeface="Arial"/>
              </a:rPr>
              <a:t>Distance Matrix </a:t>
            </a:r>
            <a:r>
              <a:rPr lang="en-US" sz="3200" dirty="0"/>
              <a:t>- Normalized</a:t>
            </a:r>
            <a:endParaRPr lang="en-US" sz="3200" dirty="0">
              <a:latin typeface="Arial"/>
              <a:ea typeface="Arial"/>
              <a:cs typeface="Arial"/>
              <a:sym typeface="Aria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B6DFA7-BDF4-4DC9-BCA4-A39ECAF0802E}"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62676" y="6489443"/>
            <a:ext cx="381324"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11" name="Google Shape;214;p28">
            <a:extLst>
              <a:ext uri="{FF2B5EF4-FFF2-40B4-BE49-F238E27FC236}">
                <a16:creationId xmlns:a16="http://schemas.microsoft.com/office/drawing/2014/main" id="{D42C8D85-57BC-49CB-A350-24DA3D5A53D8}"/>
              </a:ext>
            </a:extLst>
          </p:cNvPr>
          <p:cNvSpPr txBox="1"/>
          <p:nvPr/>
        </p:nvSpPr>
        <p:spPr>
          <a:xfrm>
            <a:off x="540475" y="1929000"/>
            <a:ext cx="8119200" cy="31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Courier New"/>
                <a:ea typeface="Courier New"/>
                <a:cs typeface="Courier New"/>
                <a:sym typeface="Courier New"/>
              </a:rPr>
              <a:t>Partial output</a:t>
            </a:r>
            <a:endParaRPr sz="1600" dirty="0">
              <a:latin typeface="Courier New"/>
              <a:ea typeface="Courier New"/>
              <a:cs typeface="Courier New"/>
              <a:sym typeface="Courier New"/>
            </a:endParaRPr>
          </a:p>
          <a:p>
            <a:pPr marL="0" lvl="0" indent="0" algn="l" rtl="0">
              <a:spcBef>
                <a:spcPts val="0"/>
              </a:spcBef>
              <a:spcAft>
                <a:spcPts val="0"/>
              </a:spcAft>
              <a:buNone/>
            </a:pP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Company      Arizona   Boston    Central  Commonwealth   NY</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Company</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Arizona      0.000000  2.010329  0.774179  0.758738  3.021907</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Boston       2.010329  0.000000  1.465703  1.582821  1.013370</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Central      0.774179  1.465703  0.000000  1.015710  2.432528</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Commonwealth 0.758738  1.582821  1.015710  0.000000  2.571969</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NY           3.021907  1.013370  2.432528  2.571969  0.000000</a:t>
            </a:r>
            <a:endParaRPr sz="1600" dirty="0">
              <a:latin typeface="Courier New"/>
              <a:ea typeface="Courier New"/>
              <a:cs typeface="Courier New"/>
              <a:sym typeface="Courier New"/>
            </a:endParaRPr>
          </a:p>
        </p:txBody>
      </p:sp>
    </p:spTree>
    <p:extLst>
      <p:ext uri="{BB962C8B-B14F-4D97-AF65-F5344CB8AC3E}">
        <p14:creationId xmlns:p14="http://schemas.microsoft.com/office/powerpoint/2010/main" val="3114542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3600" dirty="0"/>
              <a:t>For Categorical Data: </a:t>
            </a:r>
            <a:r>
              <a:rPr lang="en-US" sz="3600" b="1" dirty="0"/>
              <a:t>Similarity</a:t>
            </a:r>
            <a:endParaRPr lang="en-US" sz="3600" dirty="0">
              <a:latin typeface="Arial"/>
              <a:ea typeface="Arial"/>
              <a:cs typeface="Arial"/>
              <a:sym typeface="Aria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8D8F08-C8A4-4076-BE10-42C838A791CE}"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66567" y="6489443"/>
            <a:ext cx="377433"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Google Shape;221;p29">
            <a:extLst>
              <a:ext uri="{FF2B5EF4-FFF2-40B4-BE49-F238E27FC236}">
                <a16:creationId xmlns:a16="http://schemas.microsoft.com/office/drawing/2014/main" id="{EF255C31-4117-4590-B715-55232B2EAD63}"/>
              </a:ext>
            </a:extLst>
          </p:cNvPr>
          <p:cNvSpPr txBox="1">
            <a:spLocks/>
          </p:cNvSpPr>
          <p:nvPr/>
        </p:nvSpPr>
        <p:spPr bwMode="auto">
          <a:xfrm>
            <a:off x="656167" y="939800"/>
            <a:ext cx="37496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3050" indent="-273050">
              <a:spcBef>
                <a:spcPts val="0"/>
              </a:spcBef>
              <a:spcAft>
                <a:spcPts val="0"/>
              </a:spcAft>
              <a:buSzPts val="2210"/>
              <a:buFont typeface="Noto Sans Symbols"/>
              <a:buNone/>
            </a:pPr>
            <a:r>
              <a:rPr lang="en-US"/>
              <a:t> </a:t>
            </a:r>
          </a:p>
        </p:txBody>
      </p:sp>
      <p:sp>
        <p:nvSpPr>
          <p:cNvPr id="12" name="Google Shape;222;p29">
            <a:extLst>
              <a:ext uri="{FF2B5EF4-FFF2-40B4-BE49-F238E27FC236}">
                <a16:creationId xmlns:a16="http://schemas.microsoft.com/office/drawing/2014/main" id="{5753FCD0-5D94-4A03-B8C9-C545244CB2C6}"/>
              </a:ext>
            </a:extLst>
          </p:cNvPr>
          <p:cNvSpPr txBox="1">
            <a:spLocks/>
          </p:cNvSpPr>
          <p:nvPr/>
        </p:nvSpPr>
        <p:spPr>
          <a:xfrm>
            <a:off x="133368" y="3847708"/>
            <a:ext cx="8877264" cy="2697163"/>
          </a:xfrm>
          <a:prstGeom prst="rect">
            <a:avLst/>
          </a:prstGeom>
          <a:noFill/>
          <a:ln>
            <a:noFill/>
          </a:ln>
        </p:spPr>
        <p:txBody>
          <a:bodyPr spcFirstLastPara="1" wrap="square" lIns="91425" tIns="45700" rIns="91425" bIns="45700" anchor="t" anchorCtr="0">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3050" indent="-132715">
              <a:spcBef>
                <a:spcPts val="0"/>
              </a:spcBef>
              <a:spcAft>
                <a:spcPts val="0"/>
              </a:spcAft>
              <a:buSzPts val="2210"/>
              <a:buFont typeface="Arial" charset="0"/>
              <a:buNone/>
            </a:pPr>
            <a:endParaRPr lang="en-US" sz="2400" dirty="0"/>
          </a:p>
          <a:p>
            <a:pPr marL="273050" indent="-273050">
              <a:spcBef>
                <a:spcPts val="575"/>
              </a:spcBef>
              <a:spcAft>
                <a:spcPts val="0"/>
              </a:spcAft>
              <a:buSzPts val="2210"/>
              <a:buFont typeface="Noto Sans Symbols"/>
              <a:buNone/>
            </a:pPr>
            <a:r>
              <a:rPr lang="en-US" sz="2400" dirty="0"/>
              <a:t>Similarity metrics based on this table:</a:t>
            </a:r>
          </a:p>
          <a:p>
            <a:pPr marL="0" indent="0">
              <a:spcBef>
                <a:spcPts val="575"/>
              </a:spcBef>
              <a:spcAft>
                <a:spcPts val="0"/>
              </a:spcAft>
              <a:buSzPts val="2210"/>
              <a:buNone/>
            </a:pPr>
            <a:r>
              <a:rPr lang="en-US" sz="2400" dirty="0"/>
              <a:t>- </a:t>
            </a:r>
            <a:r>
              <a:rPr lang="en-US" sz="2400" dirty="0">
                <a:solidFill>
                  <a:srgbClr val="FF0000"/>
                </a:solidFill>
              </a:rPr>
              <a:t>Matching coef. </a:t>
            </a:r>
            <a:r>
              <a:rPr lang="en-US" sz="2400" dirty="0"/>
              <a:t>= (</a:t>
            </a:r>
            <a:r>
              <a:rPr lang="en-US" sz="2400" dirty="0" err="1"/>
              <a:t>a+d</a:t>
            </a:r>
            <a:r>
              <a:rPr lang="en-US" sz="2400" dirty="0"/>
              <a:t>)/p</a:t>
            </a:r>
          </a:p>
          <a:p>
            <a:pPr marL="0" indent="0">
              <a:spcBef>
                <a:spcPts val="575"/>
              </a:spcBef>
              <a:spcAft>
                <a:spcPts val="0"/>
              </a:spcAft>
              <a:buSzPts val="2210"/>
              <a:buNone/>
            </a:pPr>
            <a:r>
              <a:rPr lang="en-US" sz="2400" dirty="0"/>
              <a:t>- </a:t>
            </a:r>
            <a:r>
              <a:rPr lang="en-US" sz="2400" dirty="0" err="1">
                <a:solidFill>
                  <a:srgbClr val="FF0000"/>
                </a:solidFill>
              </a:rPr>
              <a:t>Jaquard’s</a:t>
            </a:r>
            <a:r>
              <a:rPr lang="en-US" sz="2400" dirty="0">
                <a:solidFill>
                  <a:srgbClr val="FF0000"/>
                </a:solidFill>
              </a:rPr>
              <a:t> coef.</a:t>
            </a:r>
            <a:r>
              <a:rPr lang="en-US" sz="2400" dirty="0"/>
              <a:t> = d/(</a:t>
            </a:r>
            <a:r>
              <a:rPr lang="en-US" sz="2400" dirty="0" err="1"/>
              <a:t>b+c+d</a:t>
            </a:r>
            <a:r>
              <a:rPr lang="en-US" sz="2400" dirty="0"/>
              <a:t>)</a:t>
            </a:r>
          </a:p>
          <a:p>
            <a:pPr marL="319088" lvl="1" indent="0">
              <a:spcBef>
                <a:spcPts val="375"/>
              </a:spcBef>
              <a:spcAft>
                <a:spcPts val="0"/>
              </a:spcAft>
              <a:buSzPts val="2040"/>
              <a:buNone/>
            </a:pPr>
            <a:r>
              <a:rPr lang="en-US" sz="2400" dirty="0"/>
              <a:t>- Use in cases where a matching “1” is much greater evidence of similarity than matching “0” (e.g. “owns Corvette”)</a:t>
            </a:r>
          </a:p>
        </p:txBody>
      </p:sp>
      <p:sp>
        <p:nvSpPr>
          <p:cNvPr id="14" name="Google Shape;224;p29">
            <a:extLst>
              <a:ext uri="{FF2B5EF4-FFF2-40B4-BE49-F238E27FC236}">
                <a16:creationId xmlns:a16="http://schemas.microsoft.com/office/drawing/2014/main" id="{76782F6B-42BF-486F-8E02-38DABCA7622B}"/>
              </a:ext>
            </a:extLst>
          </p:cNvPr>
          <p:cNvSpPr txBox="1"/>
          <p:nvPr/>
        </p:nvSpPr>
        <p:spPr>
          <a:xfrm>
            <a:off x="122766" y="858088"/>
            <a:ext cx="8947303" cy="8363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rgbClr val="00B0F0"/>
                </a:solidFill>
                <a:latin typeface="Libre Franklin"/>
                <a:ea typeface="Libre Franklin"/>
                <a:cs typeface="Libre Franklin"/>
                <a:sym typeface="Libre Franklin"/>
              </a:rPr>
              <a:t>To measure the distance between records in terms of two 0/1 variables, create table with </a:t>
            </a:r>
            <a:r>
              <a:rPr lang="en-US" sz="2000">
                <a:solidFill>
                  <a:srgbClr val="00B0F0"/>
                </a:solidFill>
                <a:latin typeface="Libre Franklin"/>
                <a:ea typeface="Libre Franklin"/>
                <a:cs typeface="Libre Franklin"/>
                <a:sym typeface="Libre Franklin"/>
              </a:rPr>
              <a:t>counts:</a:t>
            </a:r>
          </a:p>
          <a:p>
            <a:pPr marL="0" marR="0" lvl="0" indent="0" algn="l" rtl="0">
              <a:spcBef>
                <a:spcPts val="0"/>
              </a:spcBef>
              <a:spcAft>
                <a:spcPts val="0"/>
              </a:spcAft>
              <a:buNone/>
            </a:pPr>
            <a:endParaRPr lang="en-US" sz="2000">
              <a:solidFill>
                <a:srgbClr val="00B0F0"/>
              </a:solidFill>
              <a:latin typeface="Libre Franklin"/>
              <a:sym typeface="Libre Franklin"/>
            </a:endParaRPr>
          </a:p>
          <a:p>
            <a:pPr marL="0" marR="0" lvl="0" indent="0" algn="l" rtl="0">
              <a:spcBef>
                <a:spcPts val="0"/>
              </a:spcBef>
              <a:spcAft>
                <a:spcPts val="0"/>
              </a:spcAft>
              <a:buNone/>
            </a:pPr>
            <a:endParaRPr lang="en-US" sz="2000">
              <a:solidFill>
                <a:srgbClr val="00B0F0"/>
              </a:solidFill>
              <a:latin typeface="Libre Franklin"/>
              <a:sym typeface="Libre Franklin"/>
            </a:endParaRPr>
          </a:p>
          <a:p>
            <a:pPr marL="0" marR="0" lvl="0" indent="0" algn="l" rtl="0">
              <a:spcBef>
                <a:spcPts val="0"/>
              </a:spcBef>
              <a:spcAft>
                <a:spcPts val="0"/>
              </a:spcAft>
              <a:buNone/>
            </a:pPr>
            <a:endParaRPr lang="en-US" sz="2000">
              <a:solidFill>
                <a:srgbClr val="00B0F0"/>
              </a:solidFill>
              <a:latin typeface="Libre Franklin"/>
              <a:sym typeface="Libre Franklin"/>
            </a:endParaRPr>
          </a:p>
          <a:p>
            <a:pPr marL="0" marR="0" lvl="0" indent="0" algn="l" rtl="0">
              <a:spcBef>
                <a:spcPts val="0"/>
              </a:spcBef>
              <a:spcAft>
                <a:spcPts val="0"/>
              </a:spcAft>
              <a:buNone/>
            </a:pPr>
            <a:endParaRPr lang="en-US" sz="2000">
              <a:solidFill>
                <a:srgbClr val="00B0F0"/>
              </a:solidFill>
              <a:latin typeface="Libre Franklin"/>
              <a:sym typeface="Libre Franklin"/>
            </a:endParaRPr>
          </a:p>
          <a:p>
            <a:pPr marL="0" marR="0" lvl="0" indent="0" algn="l" rtl="0">
              <a:spcBef>
                <a:spcPts val="0"/>
              </a:spcBef>
              <a:spcAft>
                <a:spcPts val="0"/>
              </a:spcAft>
              <a:buNone/>
            </a:pPr>
            <a:endParaRPr lang="en-US" sz="2000">
              <a:solidFill>
                <a:srgbClr val="00B0F0"/>
              </a:solidFill>
              <a:latin typeface="Libre Franklin"/>
              <a:sym typeface="Libre Franklin"/>
            </a:endParaRPr>
          </a:p>
          <a:p>
            <a:pPr marL="0" marR="0" lvl="0" indent="0" algn="l" rtl="0">
              <a:spcBef>
                <a:spcPts val="0"/>
              </a:spcBef>
              <a:spcAft>
                <a:spcPts val="0"/>
              </a:spcAft>
              <a:buNone/>
            </a:pPr>
            <a:endParaRPr lang="en-US" sz="2000">
              <a:solidFill>
                <a:srgbClr val="00B0F0"/>
              </a:solidFill>
              <a:latin typeface="Libre Franklin"/>
              <a:sym typeface="Libre Franklin"/>
            </a:endParaRPr>
          </a:p>
          <a:p>
            <a:pPr lvl="0"/>
            <a:r>
              <a:rPr lang="en-US" sz="2000">
                <a:solidFill>
                  <a:srgbClr val="00B0F0"/>
                </a:solidFill>
              </a:rPr>
              <a:t>a denotes the number of variables for which records i and j do not have that attribute (they each have value 0 on that attribute), d is the number of variables for which the two records have the attribute present, and so on.</a:t>
            </a:r>
            <a:endParaRPr sz="2000" dirty="0">
              <a:solidFill>
                <a:srgbClr val="00B0F0"/>
              </a:solidFill>
            </a:endParaRPr>
          </a:p>
        </p:txBody>
      </p:sp>
      <p:pic>
        <p:nvPicPr>
          <p:cNvPr id="5" name="Picture 4">
            <a:extLst>
              <a:ext uri="{FF2B5EF4-FFF2-40B4-BE49-F238E27FC236}">
                <a16:creationId xmlns:a16="http://schemas.microsoft.com/office/drawing/2014/main" id="{2897DAEB-0102-48A2-AD9B-68B9E78D828F}"/>
              </a:ext>
            </a:extLst>
          </p:cNvPr>
          <p:cNvPicPr>
            <a:picLocks noChangeAspect="1"/>
          </p:cNvPicPr>
          <p:nvPr/>
        </p:nvPicPr>
        <p:blipFill>
          <a:blip r:embed="rId5"/>
          <a:stretch>
            <a:fillRect/>
          </a:stretch>
        </p:blipFill>
        <p:spPr>
          <a:xfrm>
            <a:off x="2375159" y="1204473"/>
            <a:ext cx="4621578" cy="2145733"/>
          </a:xfrm>
          <a:prstGeom prst="rect">
            <a:avLst/>
          </a:prstGeom>
        </p:spPr>
      </p:pic>
    </p:spTree>
    <p:extLst>
      <p:ext uri="{BB962C8B-B14F-4D97-AF65-F5344CB8AC3E}">
        <p14:creationId xmlns:p14="http://schemas.microsoft.com/office/powerpoint/2010/main" val="1799683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spcBef>
                <a:spcPts val="0"/>
              </a:spcBef>
              <a:spcAft>
                <a:spcPts val="0"/>
              </a:spcAft>
            </a:pPr>
            <a:r>
              <a:rPr lang="en-US" sz="3200" dirty="0"/>
              <a:t>Other Distance Measures</a:t>
            </a:r>
            <a:endParaRPr lang="en-US" sz="3200" dirty="0">
              <a:latin typeface="Arial"/>
              <a:ea typeface="Arial"/>
              <a:cs typeface="Arial"/>
              <a:sym typeface="Aria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DCC2E7-0B36-4CB0-A344-BA83C1180BD2}"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54894" y="6489443"/>
            <a:ext cx="389106"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Google Shape;207;p27">
            <a:extLst>
              <a:ext uri="{FF2B5EF4-FFF2-40B4-BE49-F238E27FC236}">
                <a16:creationId xmlns:a16="http://schemas.microsoft.com/office/drawing/2014/main" id="{43AEFE53-3777-4920-8EC8-9653805A032B}"/>
              </a:ext>
            </a:extLst>
          </p:cNvPr>
          <p:cNvSpPr/>
          <p:nvPr/>
        </p:nvSpPr>
        <p:spPr>
          <a:xfrm>
            <a:off x="58950" y="1060110"/>
            <a:ext cx="9026100" cy="3564757"/>
          </a:xfrm>
          <a:prstGeom prst="rect">
            <a:avLst/>
          </a:prstGeom>
          <a:noFill/>
          <a:ln>
            <a:noFill/>
          </a:ln>
        </p:spPr>
        <p:txBody>
          <a:bodyPr spcFirstLastPara="1" wrap="square" lIns="91425" tIns="45700" rIns="91425" bIns="45700" anchor="t" anchorCtr="0">
            <a:noAutofit/>
          </a:bodyPr>
          <a:lstStyle/>
          <a:p>
            <a:pPr lvl="0">
              <a:spcAft>
                <a:spcPts val="1200"/>
              </a:spcAft>
              <a:buSzPts val="2210"/>
            </a:pPr>
            <a:r>
              <a:rPr lang="en-US" sz="2400" dirty="0">
                <a:solidFill>
                  <a:schemeClr val="accent6">
                    <a:lumMod val="50000"/>
                  </a:schemeClr>
                </a:solidFill>
              </a:rPr>
              <a:t>- Correlation-based similarity</a:t>
            </a:r>
          </a:p>
          <a:p>
            <a:pPr lvl="0">
              <a:spcBef>
                <a:spcPts val="575"/>
              </a:spcBef>
              <a:spcAft>
                <a:spcPts val="1200"/>
              </a:spcAft>
              <a:buSzPts val="2210"/>
            </a:pPr>
            <a:r>
              <a:rPr lang="en-US" sz="2400" dirty="0">
                <a:solidFill>
                  <a:schemeClr val="accent6">
                    <a:lumMod val="50000"/>
                  </a:schemeClr>
                </a:solidFill>
              </a:rPr>
              <a:t>- Statistical distance (</a:t>
            </a:r>
            <a:r>
              <a:rPr lang="en-US" sz="2400" dirty="0" err="1">
                <a:solidFill>
                  <a:schemeClr val="accent6">
                    <a:lumMod val="50000"/>
                  </a:schemeClr>
                </a:solidFill>
              </a:rPr>
              <a:t>Mahalanobis</a:t>
            </a:r>
            <a:r>
              <a:rPr lang="en-US" sz="2400" dirty="0">
                <a:solidFill>
                  <a:schemeClr val="accent6">
                    <a:lumMod val="50000"/>
                  </a:schemeClr>
                </a:solidFill>
              </a:rPr>
              <a:t>)</a:t>
            </a:r>
          </a:p>
          <a:p>
            <a:pPr lvl="0">
              <a:spcBef>
                <a:spcPts val="575"/>
              </a:spcBef>
              <a:spcAft>
                <a:spcPts val="1200"/>
              </a:spcAft>
              <a:buSzPts val="2210"/>
            </a:pPr>
            <a:r>
              <a:rPr lang="en-US" sz="2400" dirty="0">
                <a:solidFill>
                  <a:schemeClr val="accent6">
                    <a:lumMod val="50000"/>
                  </a:schemeClr>
                </a:solidFill>
              </a:rPr>
              <a:t>- Manhattan distance (absolute differences)</a:t>
            </a:r>
          </a:p>
          <a:p>
            <a:pPr lvl="0">
              <a:spcBef>
                <a:spcPts val="575"/>
              </a:spcBef>
              <a:spcAft>
                <a:spcPts val="1200"/>
              </a:spcAft>
              <a:buSzPts val="2210"/>
            </a:pPr>
            <a:r>
              <a:rPr lang="en-US" sz="2400" dirty="0">
                <a:solidFill>
                  <a:schemeClr val="accent6">
                    <a:lumMod val="50000"/>
                  </a:schemeClr>
                </a:solidFill>
              </a:rPr>
              <a:t>- Maximum coordinate distance</a:t>
            </a:r>
          </a:p>
          <a:p>
            <a:pPr marL="0" marR="0" lvl="0" indent="0" algn="l" rtl="0">
              <a:spcBef>
                <a:spcPts val="0"/>
              </a:spcBef>
              <a:spcAft>
                <a:spcPts val="0"/>
              </a:spcAft>
              <a:buNone/>
            </a:pPr>
            <a:endParaRPr sz="1800"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284579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spcBef>
                <a:spcPts val="0"/>
              </a:spcBef>
              <a:spcAft>
                <a:spcPts val="0"/>
              </a:spcAft>
            </a:pPr>
            <a:r>
              <a:rPr lang="en-US" sz="3200"/>
              <a:t>Measuring Distance Between Clusters A and B</a:t>
            </a:r>
            <a:endParaRPr lang="en-US" sz="3200" dirty="0">
              <a:latin typeface="Arial"/>
              <a:ea typeface="Arial"/>
              <a:cs typeface="Arial"/>
              <a:sym typeface="Aria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E4B507D-4D4F-470F-BF8B-8F83BE9B9671}"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31547" y="6489443"/>
            <a:ext cx="412453"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Google Shape;207;p27">
            <a:extLst>
              <a:ext uri="{FF2B5EF4-FFF2-40B4-BE49-F238E27FC236}">
                <a16:creationId xmlns:a16="http://schemas.microsoft.com/office/drawing/2014/main" id="{43AEFE53-3777-4920-8EC8-9653805A032B}"/>
              </a:ext>
            </a:extLst>
          </p:cNvPr>
          <p:cNvSpPr/>
          <p:nvPr/>
        </p:nvSpPr>
        <p:spPr>
          <a:xfrm>
            <a:off x="92024" y="875376"/>
            <a:ext cx="8959952" cy="5107247"/>
          </a:xfrm>
          <a:prstGeom prst="rect">
            <a:avLst/>
          </a:prstGeom>
          <a:noFill/>
          <a:ln>
            <a:noFill/>
          </a:ln>
        </p:spPr>
        <p:txBody>
          <a:bodyPr spcFirstLastPara="1" wrap="square" lIns="91425" tIns="45700" rIns="91425" bIns="45700" anchor="t" anchorCtr="0">
            <a:noAutofit/>
          </a:bodyPr>
          <a:lstStyle/>
          <a:p>
            <a:pPr lvl="0">
              <a:buSzPts val="2210"/>
            </a:pPr>
            <a:r>
              <a:rPr lang="en-US" sz="2400" dirty="0">
                <a:solidFill>
                  <a:srgbClr val="FF0000"/>
                </a:solidFill>
              </a:rPr>
              <a:t>Minimum </a:t>
            </a:r>
            <a:r>
              <a:rPr lang="en-US" sz="2400">
                <a:solidFill>
                  <a:srgbClr val="FF0000"/>
                </a:solidFill>
              </a:rPr>
              <a:t>Distance: (single linkage)</a:t>
            </a:r>
            <a:endParaRPr lang="en-US" sz="2400" dirty="0">
              <a:solidFill>
                <a:srgbClr val="FF0000"/>
              </a:solidFill>
            </a:endParaRPr>
          </a:p>
          <a:p>
            <a:pPr lvl="0">
              <a:spcBef>
                <a:spcPts val="575"/>
              </a:spcBef>
              <a:buSzPts val="2210"/>
            </a:pPr>
            <a:r>
              <a:rPr lang="en-US" sz="2400" dirty="0"/>
              <a:t>- Distance between two clusters is the distance between the pair of records A</a:t>
            </a:r>
            <a:r>
              <a:rPr lang="en-US" sz="2400" baseline="-25000" dirty="0"/>
              <a:t>i</a:t>
            </a:r>
            <a:r>
              <a:rPr lang="en-US" sz="2400" dirty="0"/>
              <a:t> and </a:t>
            </a:r>
            <a:r>
              <a:rPr lang="en-US" sz="2400" dirty="0" err="1"/>
              <a:t>B</a:t>
            </a:r>
            <a:r>
              <a:rPr lang="en-US" sz="2400" baseline="-25000" dirty="0" err="1"/>
              <a:t>j</a:t>
            </a:r>
            <a:r>
              <a:rPr lang="en-US" sz="2400" dirty="0"/>
              <a:t> that are closest</a:t>
            </a:r>
          </a:p>
          <a:p>
            <a:pPr>
              <a:spcBef>
                <a:spcPts val="575"/>
              </a:spcBef>
              <a:buSzPts val="2210"/>
            </a:pPr>
            <a:r>
              <a:rPr lang="en-US" sz="2400" dirty="0">
                <a:solidFill>
                  <a:srgbClr val="FF0000"/>
                </a:solidFill>
              </a:rPr>
              <a:t>Maximum </a:t>
            </a:r>
            <a:r>
              <a:rPr lang="en-US" sz="2400">
                <a:solidFill>
                  <a:srgbClr val="FF0000"/>
                </a:solidFill>
              </a:rPr>
              <a:t>Distance: (complete linkage)</a:t>
            </a:r>
            <a:endParaRPr lang="en-US" sz="2400" dirty="0">
              <a:solidFill>
                <a:srgbClr val="FF0000"/>
              </a:solidFill>
            </a:endParaRPr>
          </a:p>
          <a:p>
            <a:pPr lvl="0">
              <a:spcBef>
                <a:spcPts val="575"/>
              </a:spcBef>
              <a:buSzPts val="2210"/>
            </a:pPr>
            <a:r>
              <a:rPr lang="en-US" sz="2400" dirty="0"/>
              <a:t>- Distance between two clusters is the distance between the pair of records A</a:t>
            </a:r>
            <a:r>
              <a:rPr lang="en-US" sz="2400" baseline="-25000" dirty="0"/>
              <a:t>i</a:t>
            </a:r>
            <a:r>
              <a:rPr lang="en-US" sz="2400" dirty="0"/>
              <a:t> and </a:t>
            </a:r>
            <a:r>
              <a:rPr lang="en-US" sz="2400" dirty="0" err="1"/>
              <a:t>B</a:t>
            </a:r>
            <a:r>
              <a:rPr lang="en-US" sz="2400" baseline="-25000" dirty="0" err="1"/>
              <a:t>j</a:t>
            </a:r>
            <a:r>
              <a:rPr lang="en-US" sz="2400" dirty="0"/>
              <a:t> that are farthest from each other</a:t>
            </a:r>
          </a:p>
          <a:p>
            <a:pPr>
              <a:spcBef>
                <a:spcPts val="575"/>
              </a:spcBef>
              <a:buSzPts val="2210"/>
            </a:pPr>
            <a:r>
              <a:rPr lang="en-US" sz="2400" dirty="0">
                <a:solidFill>
                  <a:srgbClr val="FF0000"/>
                </a:solidFill>
              </a:rPr>
              <a:t>Average </a:t>
            </a:r>
            <a:r>
              <a:rPr lang="en-US" sz="2400">
                <a:solidFill>
                  <a:srgbClr val="FF0000"/>
                </a:solidFill>
              </a:rPr>
              <a:t>Distance: (average linkage)</a:t>
            </a:r>
            <a:endParaRPr lang="en-US" sz="2400" dirty="0">
              <a:solidFill>
                <a:srgbClr val="FF0000"/>
              </a:solidFill>
            </a:endParaRPr>
          </a:p>
          <a:p>
            <a:pPr lvl="0">
              <a:spcBef>
                <a:spcPts val="575"/>
              </a:spcBef>
              <a:buSzPts val="2210"/>
            </a:pPr>
            <a:r>
              <a:rPr lang="en-US" sz="2400" dirty="0"/>
              <a:t>- Distance between two clusters is the average of all possible pair-wise distances</a:t>
            </a:r>
          </a:p>
          <a:p>
            <a:pPr>
              <a:spcBef>
                <a:spcPts val="575"/>
              </a:spcBef>
              <a:buSzPts val="2210"/>
            </a:pPr>
            <a:r>
              <a:rPr lang="en-US" sz="2400" dirty="0">
                <a:solidFill>
                  <a:srgbClr val="FF0000"/>
                </a:solidFill>
              </a:rPr>
              <a:t>Centroid Distance:</a:t>
            </a:r>
          </a:p>
          <a:p>
            <a:pPr lvl="0">
              <a:buSzPts val="2210"/>
            </a:pPr>
            <a:r>
              <a:rPr lang="en-US" sz="2400" dirty="0"/>
              <a:t>- Distance between two clusters is the distance between the two cluster centroids.</a:t>
            </a:r>
          </a:p>
          <a:p>
            <a:pPr lvl="0">
              <a:spcBef>
                <a:spcPts val="575"/>
              </a:spcBef>
              <a:buSzPts val="2210"/>
            </a:pPr>
            <a:r>
              <a:rPr lang="en-US" sz="2400" dirty="0"/>
              <a:t>- Centroid is the vector of variable averages for all records in a cluster</a:t>
            </a:r>
          </a:p>
          <a:p>
            <a:pPr lvl="0">
              <a:buSzPts val="2210"/>
            </a:pPr>
            <a:endParaRPr lang="en-US" sz="2400" dirty="0"/>
          </a:p>
          <a:p>
            <a:pPr lvl="0">
              <a:spcBef>
                <a:spcPts val="575"/>
              </a:spcBef>
              <a:buSzPts val="2210"/>
            </a:pPr>
            <a:endParaRPr lang="en-US" sz="2400" dirty="0"/>
          </a:p>
          <a:p>
            <a:pPr>
              <a:spcBef>
                <a:spcPts val="575"/>
              </a:spcBef>
              <a:buSzPts val="2210"/>
            </a:pPr>
            <a:endParaRPr lang="en-US" sz="2800" u="sng" dirty="0"/>
          </a:p>
          <a:p>
            <a:pPr lvl="0">
              <a:spcBef>
                <a:spcPts val="575"/>
              </a:spcBef>
              <a:buSzPts val="2210"/>
            </a:pPr>
            <a:endParaRPr lang="en-US" sz="2400" dirty="0"/>
          </a:p>
          <a:p>
            <a:pPr marL="0" marR="0" lvl="0" indent="0" algn="l" rtl="0">
              <a:spcBef>
                <a:spcPts val="0"/>
              </a:spcBef>
              <a:spcAft>
                <a:spcPts val="0"/>
              </a:spcAft>
              <a:buNone/>
            </a:pPr>
            <a:endParaRPr sz="1800"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1328035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spcBef>
                <a:spcPts val="0"/>
              </a:spcBef>
              <a:spcAft>
                <a:spcPts val="0"/>
              </a:spcAft>
            </a:pPr>
            <a:r>
              <a:rPr lang="en-US" sz="3200"/>
              <a:t>Measuring Distance Between Clusters A and B</a:t>
            </a:r>
            <a:endParaRPr lang="en-US" sz="3200" dirty="0">
              <a:latin typeface="Arial"/>
              <a:ea typeface="Arial"/>
              <a:cs typeface="Arial"/>
              <a:sym typeface="Aria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85F2826-3479-4C49-9657-B4D41130487A}"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31547" y="6489443"/>
            <a:ext cx="412453"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pic>
        <p:nvPicPr>
          <p:cNvPr id="5" name="Picture 4">
            <a:extLst>
              <a:ext uri="{FF2B5EF4-FFF2-40B4-BE49-F238E27FC236}">
                <a16:creationId xmlns:a16="http://schemas.microsoft.com/office/drawing/2014/main" id="{F412836D-92E1-4FD6-873C-9E1B8A8501D2}"/>
              </a:ext>
            </a:extLst>
          </p:cNvPr>
          <p:cNvPicPr>
            <a:picLocks noChangeAspect="1"/>
          </p:cNvPicPr>
          <p:nvPr/>
        </p:nvPicPr>
        <p:blipFill>
          <a:blip r:embed="rId3"/>
          <a:stretch>
            <a:fillRect/>
          </a:stretch>
        </p:blipFill>
        <p:spPr>
          <a:xfrm>
            <a:off x="889594" y="865263"/>
            <a:ext cx="7118215" cy="544082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F687020-13DF-4FF3-AF16-526BBD33E755}"/>
                  </a:ext>
                </a:extLst>
              </p14:cNvPr>
              <p14:cNvContentPartPr/>
              <p14:nvPr/>
            </p14:nvContentPartPr>
            <p14:xfrm>
              <a:off x="1912718" y="5331110"/>
              <a:ext cx="14040" cy="51480"/>
            </p14:xfrm>
          </p:contentPart>
        </mc:Choice>
        <mc:Fallback xmlns="">
          <p:pic>
            <p:nvPicPr>
              <p:cNvPr id="6" name="Ink 5">
                <a:extLst>
                  <a:ext uri="{FF2B5EF4-FFF2-40B4-BE49-F238E27FC236}">
                    <a16:creationId xmlns:a16="http://schemas.microsoft.com/office/drawing/2014/main" id="{CF687020-13DF-4FF3-AF16-526BBD33E755}"/>
                  </a:ext>
                </a:extLst>
              </p:cNvPr>
              <p:cNvPicPr/>
              <p:nvPr/>
            </p:nvPicPr>
            <p:blipFill>
              <a:blip r:embed="rId5"/>
              <a:stretch>
                <a:fillRect/>
              </a:stretch>
            </p:blipFill>
            <p:spPr>
              <a:xfrm>
                <a:off x="1894718" y="5313110"/>
                <a:ext cx="496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0EBC81F-819B-40A9-A32D-A39594688117}"/>
                  </a:ext>
                </a:extLst>
              </p14:cNvPr>
              <p14:cNvContentPartPr/>
              <p14:nvPr/>
            </p14:nvContentPartPr>
            <p14:xfrm>
              <a:off x="6654998" y="946310"/>
              <a:ext cx="3600" cy="11160"/>
            </p14:xfrm>
          </p:contentPart>
        </mc:Choice>
        <mc:Fallback xmlns="">
          <p:pic>
            <p:nvPicPr>
              <p:cNvPr id="7" name="Ink 6">
                <a:extLst>
                  <a:ext uri="{FF2B5EF4-FFF2-40B4-BE49-F238E27FC236}">
                    <a16:creationId xmlns:a16="http://schemas.microsoft.com/office/drawing/2014/main" id="{90EBC81F-819B-40A9-A32D-A39594688117}"/>
                  </a:ext>
                </a:extLst>
              </p:cNvPr>
              <p:cNvPicPr/>
              <p:nvPr/>
            </p:nvPicPr>
            <p:blipFill>
              <a:blip r:embed="rId7"/>
              <a:stretch>
                <a:fillRect/>
              </a:stretch>
            </p:blipFill>
            <p:spPr>
              <a:xfrm>
                <a:off x="6636998" y="928670"/>
                <a:ext cx="39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28512EF-3439-449D-9045-160A3B9597AA}"/>
                  </a:ext>
                </a:extLst>
              </p14:cNvPr>
              <p14:cNvContentPartPr/>
              <p14:nvPr/>
            </p14:nvContentPartPr>
            <p14:xfrm>
              <a:off x="3275678" y="3911270"/>
              <a:ext cx="2520" cy="360"/>
            </p14:xfrm>
          </p:contentPart>
        </mc:Choice>
        <mc:Fallback xmlns="">
          <p:pic>
            <p:nvPicPr>
              <p:cNvPr id="8" name="Ink 7">
                <a:extLst>
                  <a:ext uri="{FF2B5EF4-FFF2-40B4-BE49-F238E27FC236}">
                    <a16:creationId xmlns:a16="http://schemas.microsoft.com/office/drawing/2014/main" id="{C28512EF-3439-449D-9045-160A3B9597AA}"/>
                  </a:ext>
                </a:extLst>
              </p:cNvPr>
              <p:cNvPicPr/>
              <p:nvPr/>
            </p:nvPicPr>
            <p:blipFill>
              <a:blip r:embed="rId9"/>
              <a:stretch>
                <a:fillRect/>
              </a:stretch>
            </p:blipFill>
            <p:spPr>
              <a:xfrm>
                <a:off x="3257678" y="3893270"/>
                <a:ext cx="3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B7BA7FE-5DA0-4AF3-8900-8811AB0FC811}"/>
                  </a:ext>
                </a:extLst>
              </p14:cNvPr>
              <p14:cNvContentPartPr/>
              <p14:nvPr/>
            </p14:nvContentPartPr>
            <p14:xfrm>
              <a:off x="4766438" y="3768710"/>
              <a:ext cx="1800" cy="360"/>
            </p14:xfrm>
          </p:contentPart>
        </mc:Choice>
        <mc:Fallback xmlns="">
          <p:pic>
            <p:nvPicPr>
              <p:cNvPr id="11" name="Ink 10">
                <a:extLst>
                  <a:ext uri="{FF2B5EF4-FFF2-40B4-BE49-F238E27FC236}">
                    <a16:creationId xmlns:a16="http://schemas.microsoft.com/office/drawing/2014/main" id="{1B7BA7FE-5DA0-4AF3-8900-8811AB0FC811}"/>
                  </a:ext>
                </a:extLst>
              </p:cNvPr>
              <p:cNvPicPr/>
              <p:nvPr/>
            </p:nvPicPr>
            <p:blipFill>
              <a:blip r:embed="rId9"/>
              <a:stretch>
                <a:fillRect/>
              </a:stretch>
            </p:blipFill>
            <p:spPr>
              <a:xfrm>
                <a:off x="4748798" y="3750710"/>
                <a:ext cx="37440" cy="36000"/>
              </a:xfrm>
              <a:prstGeom prst="rect">
                <a:avLst/>
              </a:prstGeom>
            </p:spPr>
          </p:pic>
        </mc:Fallback>
      </mc:AlternateContent>
    </p:spTree>
    <p:extLst>
      <p:ext uri="{BB962C8B-B14F-4D97-AF65-F5344CB8AC3E}">
        <p14:creationId xmlns:p14="http://schemas.microsoft.com/office/powerpoint/2010/main" val="679680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spcBef>
                <a:spcPts val="0"/>
              </a:spcBef>
              <a:spcAft>
                <a:spcPts val="0"/>
              </a:spcAft>
            </a:pPr>
            <a:r>
              <a:rPr lang="en-US" sz="3200" dirty="0"/>
              <a:t>Hierarchical Methods</a:t>
            </a:r>
            <a:endParaRPr lang="en-US" sz="3200" dirty="0">
              <a:latin typeface="Arial"/>
              <a:ea typeface="Arial"/>
              <a:cs typeface="Arial"/>
              <a:sym typeface="Aria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8708AE-75B0-4E24-82BE-3FB0D281936E}"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86800" y="6489443"/>
            <a:ext cx="457200"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Google Shape;207;p27">
            <a:extLst>
              <a:ext uri="{FF2B5EF4-FFF2-40B4-BE49-F238E27FC236}">
                <a16:creationId xmlns:a16="http://schemas.microsoft.com/office/drawing/2014/main" id="{43AEFE53-3777-4920-8EC8-9653805A032B}"/>
              </a:ext>
            </a:extLst>
          </p:cNvPr>
          <p:cNvSpPr/>
          <p:nvPr/>
        </p:nvSpPr>
        <p:spPr>
          <a:xfrm>
            <a:off x="117900" y="1018916"/>
            <a:ext cx="8944388" cy="2292379"/>
          </a:xfrm>
          <a:prstGeom prst="rect">
            <a:avLst/>
          </a:prstGeom>
          <a:noFill/>
          <a:ln>
            <a:noFill/>
          </a:ln>
        </p:spPr>
        <p:txBody>
          <a:bodyPr spcFirstLastPara="1" wrap="square" lIns="91425" tIns="45700" rIns="91425" bIns="45700" anchor="t" anchorCtr="0">
            <a:noAutofit/>
          </a:bodyPr>
          <a:lstStyle/>
          <a:p>
            <a:pPr lvl="0">
              <a:buSzPts val="2210"/>
            </a:pPr>
            <a:r>
              <a:rPr lang="en-US" sz="2400" b="1" dirty="0">
                <a:solidFill>
                  <a:srgbClr val="FF0000"/>
                </a:solidFill>
              </a:rPr>
              <a:t>Agglomerative Methods</a:t>
            </a:r>
            <a:endParaRPr lang="en-US" sz="2400" dirty="0">
              <a:solidFill>
                <a:srgbClr val="FF0000"/>
              </a:solidFill>
            </a:endParaRPr>
          </a:p>
          <a:p>
            <a:pPr marL="342900" lvl="1">
              <a:spcBef>
                <a:spcPts val="375"/>
              </a:spcBef>
              <a:buSzPts val="2040"/>
            </a:pPr>
            <a:r>
              <a:rPr lang="en-US" sz="2400" dirty="0"/>
              <a:t>- Begin with n-clusters (each record its own cluster)</a:t>
            </a:r>
          </a:p>
          <a:p>
            <a:pPr marL="342900" lvl="1">
              <a:spcBef>
                <a:spcPts val="375"/>
              </a:spcBef>
              <a:buSzPts val="2040"/>
            </a:pPr>
            <a:r>
              <a:rPr lang="en-US" sz="2400" dirty="0"/>
              <a:t>- Keep joining records into clusters until one cluster is left (the entire data set)</a:t>
            </a:r>
          </a:p>
          <a:p>
            <a:pPr marL="342900" lvl="1">
              <a:spcBef>
                <a:spcPts val="375"/>
              </a:spcBef>
              <a:buSzPts val="2040"/>
            </a:pPr>
            <a:r>
              <a:rPr lang="en-US" sz="2400" dirty="0"/>
              <a:t>- Most popular</a:t>
            </a:r>
          </a:p>
          <a:p>
            <a:pPr lvl="0">
              <a:spcBef>
                <a:spcPts val="575"/>
              </a:spcBef>
              <a:buSzPts val="2210"/>
            </a:pPr>
            <a:endParaRPr lang="en-US" sz="2400" b="1" dirty="0"/>
          </a:p>
          <a:p>
            <a:pPr lvl="0">
              <a:spcBef>
                <a:spcPts val="575"/>
              </a:spcBef>
              <a:buSzPts val="2210"/>
            </a:pPr>
            <a:r>
              <a:rPr lang="en-US" sz="2400" b="1" dirty="0">
                <a:solidFill>
                  <a:srgbClr val="FF0000"/>
                </a:solidFill>
              </a:rPr>
              <a:t>Divisive Methods</a:t>
            </a:r>
            <a:endParaRPr lang="en-US" sz="2400" dirty="0">
              <a:solidFill>
                <a:srgbClr val="FF0000"/>
              </a:solidFill>
            </a:endParaRPr>
          </a:p>
          <a:p>
            <a:pPr marL="342900" lvl="1">
              <a:spcBef>
                <a:spcPts val="375"/>
              </a:spcBef>
              <a:buSzPts val="2040"/>
            </a:pPr>
            <a:r>
              <a:rPr lang="en-US" sz="2400" dirty="0"/>
              <a:t>- Start with one all-inclusive cluster</a:t>
            </a:r>
          </a:p>
          <a:p>
            <a:pPr marL="342900" lvl="1">
              <a:spcBef>
                <a:spcPts val="375"/>
              </a:spcBef>
              <a:buSzPts val="2040"/>
            </a:pPr>
            <a:r>
              <a:rPr lang="en-US" sz="2400" dirty="0"/>
              <a:t>- Repeatedly divide into smaller clusters</a:t>
            </a:r>
          </a:p>
          <a:p>
            <a:pPr lvl="0">
              <a:buSzPts val="2210"/>
            </a:pPr>
            <a:endParaRPr lang="en-US" sz="2400" dirty="0"/>
          </a:p>
          <a:p>
            <a:pPr lvl="0">
              <a:spcBef>
                <a:spcPts val="575"/>
              </a:spcBef>
              <a:buSzPts val="2210"/>
            </a:pPr>
            <a:endParaRPr lang="en-US" sz="2400" dirty="0"/>
          </a:p>
          <a:p>
            <a:pPr>
              <a:spcBef>
                <a:spcPts val="575"/>
              </a:spcBef>
              <a:buSzPts val="2210"/>
            </a:pPr>
            <a:endParaRPr lang="en-US" sz="2800" u="sng" dirty="0"/>
          </a:p>
          <a:p>
            <a:pPr lvl="0">
              <a:spcBef>
                <a:spcPts val="575"/>
              </a:spcBef>
              <a:buSzPts val="2210"/>
            </a:pPr>
            <a:endParaRPr lang="en-US" sz="2400" dirty="0"/>
          </a:p>
          <a:p>
            <a:pPr marL="0" marR="0" lvl="0" indent="0" algn="l" rtl="0">
              <a:spcBef>
                <a:spcPts val="0"/>
              </a:spcBef>
              <a:spcAft>
                <a:spcPts val="0"/>
              </a:spcAft>
              <a:buNone/>
            </a:pPr>
            <a:endParaRPr sz="1800"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314869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spcBef>
                <a:spcPts val="0"/>
              </a:spcBef>
              <a:spcAft>
                <a:spcPts val="0"/>
              </a:spcAft>
            </a:pPr>
            <a:r>
              <a:rPr lang="en-US" sz="3200" dirty="0"/>
              <a:t>Hierarchical Clustering</a:t>
            </a:r>
            <a:endParaRPr lang="en-US" sz="3200" dirty="0">
              <a:latin typeface="Arial"/>
              <a:ea typeface="Arial"/>
              <a:cs typeface="Arial"/>
              <a:sym typeface="Aria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6D1E425-6629-49F9-BE6D-15D72042182A}"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70458" y="6489443"/>
            <a:ext cx="373542"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11" name="Google Shape;284;p38">
            <a:extLst>
              <a:ext uri="{FF2B5EF4-FFF2-40B4-BE49-F238E27FC236}">
                <a16:creationId xmlns:a16="http://schemas.microsoft.com/office/drawing/2014/main" id="{33DAF9C0-5881-47EC-9F83-A61CBD132D80}"/>
              </a:ext>
            </a:extLst>
          </p:cNvPr>
          <p:cNvSpPr txBox="1">
            <a:spLocks/>
          </p:cNvSpPr>
          <p:nvPr/>
        </p:nvSpPr>
        <p:spPr bwMode="auto">
          <a:xfrm>
            <a:off x="351367" y="7921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91425" numCol="1" anchor="b" anchorCtr="0" compatLnSpc="1">
            <a:prstTxWarp prst="textNoShape">
              <a:avLst/>
            </a:prstTxWarp>
            <a:noAutofit/>
          </a:bodyPr>
          <a:lstStyle>
            <a:lvl1pPr marL="182880" algn="l" rtl="0" eaLnBrk="1" fontAlgn="base" hangingPunct="1">
              <a:spcBef>
                <a:spcPct val="0"/>
              </a:spcBef>
              <a:spcAft>
                <a:spcPct val="0"/>
              </a:spcAft>
              <a:defRPr sz="4400" kern="1200" baseline="0">
                <a:solidFill>
                  <a:schemeClr val="bg1"/>
                </a:solidFill>
                <a:latin typeface="Cambria Math" pitchFamily="18" charset="0"/>
                <a:ea typeface="Cambria Math" pitchFamily="18" charset="0"/>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a:spcBef>
                <a:spcPts val="0"/>
              </a:spcBef>
              <a:spcAft>
                <a:spcPts val="0"/>
              </a:spcAft>
            </a:pPr>
            <a:r>
              <a:rPr lang="en-US" sz="2800" dirty="0">
                <a:solidFill>
                  <a:schemeClr val="tx1"/>
                </a:solidFill>
              </a:rPr>
              <a:t>The Hierarchical Clustering Steps (Using Agglomerative Method)</a:t>
            </a:r>
          </a:p>
        </p:txBody>
      </p:sp>
      <p:sp>
        <p:nvSpPr>
          <p:cNvPr id="12" name="Google Shape;285;p38">
            <a:extLst>
              <a:ext uri="{FF2B5EF4-FFF2-40B4-BE49-F238E27FC236}">
                <a16:creationId xmlns:a16="http://schemas.microsoft.com/office/drawing/2014/main" id="{16DBCEEA-D885-4AB0-B1E4-64E9715FFB12}"/>
              </a:ext>
            </a:extLst>
          </p:cNvPr>
          <p:cNvSpPr txBox="1">
            <a:spLocks/>
          </p:cNvSpPr>
          <p:nvPr/>
        </p:nvSpPr>
        <p:spPr bwMode="auto">
          <a:xfrm>
            <a:off x="304799" y="2103966"/>
            <a:ext cx="8746067" cy="41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1000" indent="-381000">
              <a:spcBef>
                <a:spcPts val="0"/>
              </a:spcBef>
              <a:spcAft>
                <a:spcPts val="0"/>
              </a:spcAft>
              <a:buSzPts val="2210"/>
              <a:buFont typeface="Noto Sans Symbols"/>
              <a:buAutoNum type="arabicPeriod"/>
            </a:pPr>
            <a:r>
              <a:rPr lang="en-US" sz="2400" dirty="0">
                <a:solidFill>
                  <a:srgbClr val="7030A0"/>
                </a:solidFill>
              </a:rPr>
              <a:t>Start with </a:t>
            </a:r>
            <a:r>
              <a:rPr lang="en-US" sz="2400" i="1" dirty="0">
                <a:solidFill>
                  <a:srgbClr val="7030A0"/>
                </a:solidFill>
              </a:rPr>
              <a:t>n</a:t>
            </a:r>
            <a:r>
              <a:rPr lang="en-US" sz="2400" dirty="0">
                <a:solidFill>
                  <a:srgbClr val="7030A0"/>
                </a:solidFill>
              </a:rPr>
              <a:t> clusters (each record is its own cluster)</a:t>
            </a:r>
          </a:p>
          <a:p>
            <a:pPr marL="381000" indent="-381000">
              <a:spcBef>
                <a:spcPts val="575"/>
              </a:spcBef>
              <a:spcAft>
                <a:spcPts val="0"/>
              </a:spcAft>
              <a:buSzPts val="2210"/>
              <a:buFont typeface="Noto Sans Symbols"/>
              <a:buAutoNum type="arabicPeriod"/>
            </a:pPr>
            <a:r>
              <a:rPr lang="en-US" sz="2400" dirty="0">
                <a:solidFill>
                  <a:srgbClr val="7030A0"/>
                </a:solidFill>
              </a:rPr>
              <a:t>Merge two closest records into one cluster</a:t>
            </a:r>
          </a:p>
          <a:p>
            <a:pPr marL="381000" indent="-381000">
              <a:spcBef>
                <a:spcPts val="575"/>
              </a:spcBef>
              <a:spcAft>
                <a:spcPts val="0"/>
              </a:spcAft>
              <a:buSzPts val="2210"/>
              <a:buFont typeface="Noto Sans Symbols"/>
              <a:buAutoNum type="arabicPeriod"/>
            </a:pPr>
            <a:r>
              <a:rPr lang="en-US" sz="2400" dirty="0">
                <a:solidFill>
                  <a:srgbClr val="7030A0"/>
                </a:solidFill>
              </a:rPr>
              <a:t>At each successive step, the two clusters closest to each other are merged</a:t>
            </a:r>
          </a:p>
          <a:p>
            <a:pPr marL="381000" indent="-381000">
              <a:spcBef>
                <a:spcPts val="575"/>
              </a:spcBef>
              <a:spcAft>
                <a:spcPts val="0"/>
              </a:spcAft>
              <a:buSzPts val="2210"/>
              <a:buFont typeface="Noto Sans Symbols"/>
              <a:buNone/>
            </a:pPr>
            <a:r>
              <a:rPr lang="en-US" sz="2400" dirty="0">
                <a:solidFill>
                  <a:srgbClr val="7030A0"/>
                </a:solidFill>
              </a:rPr>
              <a:t>Dendrogram, from bottom up, illustrates the process</a:t>
            </a:r>
          </a:p>
          <a:p>
            <a:pPr marL="381000" indent="-381000">
              <a:spcBef>
                <a:spcPts val="575"/>
              </a:spcBef>
              <a:spcAft>
                <a:spcPts val="0"/>
              </a:spcAft>
              <a:buSzPts val="2210"/>
              <a:buFont typeface="Noto Sans Symbols"/>
              <a:buNone/>
            </a:pPr>
            <a:endParaRPr lang="en-US" dirty="0"/>
          </a:p>
        </p:txBody>
      </p:sp>
    </p:spTree>
    <p:extLst>
      <p:ext uri="{BB962C8B-B14F-4D97-AF65-F5344CB8AC3E}">
        <p14:creationId xmlns:p14="http://schemas.microsoft.com/office/powerpoint/2010/main" val="956965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3200" dirty="0">
                <a:latin typeface="Arial"/>
                <a:ea typeface="Arial"/>
                <a:cs typeface="Arial"/>
                <a:sym typeface="Arial"/>
              </a:rPr>
              <a:t>Code for Hierarchical Clustering</a:t>
            </a:r>
            <a:endParaRPr lang="en-US" sz="3200" dirty="0">
              <a:solidFill>
                <a:schemeClr val="dk1"/>
              </a:solidFil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C7E943-BAE7-4799-B0A3-DC1B57E2D2EC}"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19874" y="6489443"/>
            <a:ext cx="424126"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11" name="Google Shape;284;p38">
            <a:extLst>
              <a:ext uri="{FF2B5EF4-FFF2-40B4-BE49-F238E27FC236}">
                <a16:creationId xmlns:a16="http://schemas.microsoft.com/office/drawing/2014/main" id="{33DAF9C0-5881-47EC-9F83-A61CBD132D80}"/>
              </a:ext>
            </a:extLst>
          </p:cNvPr>
          <p:cNvSpPr txBox="1">
            <a:spLocks/>
          </p:cNvSpPr>
          <p:nvPr/>
        </p:nvSpPr>
        <p:spPr bwMode="auto">
          <a:xfrm>
            <a:off x="351367" y="792163"/>
            <a:ext cx="7738533" cy="65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91425" numCol="1" anchor="b" anchorCtr="0" compatLnSpc="1">
            <a:prstTxWarp prst="textNoShape">
              <a:avLst/>
            </a:prstTxWarp>
            <a:noAutofit/>
          </a:bodyPr>
          <a:lstStyle>
            <a:lvl1pPr marL="182880" algn="l" rtl="0" eaLnBrk="1" fontAlgn="base" hangingPunct="1">
              <a:spcBef>
                <a:spcPct val="0"/>
              </a:spcBef>
              <a:spcAft>
                <a:spcPct val="0"/>
              </a:spcAft>
              <a:defRPr sz="4400" kern="1200" baseline="0">
                <a:solidFill>
                  <a:schemeClr val="bg1"/>
                </a:solidFill>
                <a:latin typeface="Cambria Math" pitchFamily="18" charset="0"/>
                <a:ea typeface="Cambria Math" pitchFamily="18" charset="0"/>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a:spcBef>
                <a:spcPts val="0"/>
              </a:spcBef>
              <a:spcAft>
                <a:spcPts val="0"/>
              </a:spcAft>
            </a:pPr>
            <a:r>
              <a:rPr lang="en-US" sz="2400" dirty="0">
                <a:solidFill>
                  <a:schemeClr val="dk1"/>
                </a:solidFill>
                <a:latin typeface="Arial"/>
                <a:ea typeface="Arial"/>
                <a:cs typeface="Arial"/>
                <a:sym typeface="Arial"/>
              </a:rPr>
              <a:t>Plotting the Dendrogram: </a:t>
            </a:r>
            <a:r>
              <a:rPr lang="en-US" sz="2400" dirty="0">
                <a:solidFill>
                  <a:schemeClr val="dk1"/>
                </a:solidFill>
              </a:rPr>
              <a:t>Single and Average Linkage</a:t>
            </a:r>
            <a:endParaRPr lang="en-US" sz="2400" dirty="0">
              <a:solidFill>
                <a:schemeClr val="tx1"/>
              </a:solidFill>
            </a:endParaRPr>
          </a:p>
        </p:txBody>
      </p:sp>
      <p:sp>
        <p:nvSpPr>
          <p:cNvPr id="13" name="Google Shape;291;p39">
            <a:extLst>
              <a:ext uri="{FF2B5EF4-FFF2-40B4-BE49-F238E27FC236}">
                <a16:creationId xmlns:a16="http://schemas.microsoft.com/office/drawing/2014/main" id="{06FD30D1-C910-4C43-A5C4-D7F44C143CD5}"/>
              </a:ext>
            </a:extLst>
          </p:cNvPr>
          <p:cNvSpPr/>
          <p:nvPr/>
        </p:nvSpPr>
        <p:spPr>
          <a:xfrm>
            <a:off x="573975" y="1974950"/>
            <a:ext cx="8229900" cy="3513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en-US" sz="1800" dirty="0">
                <a:solidFill>
                  <a:schemeClr val="dk1"/>
                </a:solidFill>
                <a:latin typeface="Courier New"/>
                <a:ea typeface="Courier New"/>
                <a:cs typeface="Courier New"/>
                <a:sym typeface="Courier New"/>
              </a:rPr>
              <a:t># in linkage() set argument method =</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a:solidFill>
                  <a:schemeClr val="dk1"/>
                </a:solidFill>
                <a:latin typeface="Courier New"/>
                <a:ea typeface="Courier New"/>
                <a:cs typeface="Courier New"/>
                <a:sym typeface="Courier New"/>
              </a:rPr>
              <a:t># 'single', 'complete', 'average', 'weighted', centroid', # 'median', 'ward'</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a:solidFill>
                  <a:schemeClr val="dk1"/>
                </a:solidFill>
                <a:latin typeface="Courier New"/>
                <a:ea typeface="Courier New"/>
                <a:cs typeface="Courier New"/>
                <a:sym typeface="Courier New"/>
              </a:rPr>
              <a:t>Z = linkage(</a:t>
            </a:r>
            <a:r>
              <a:rPr lang="en-US" sz="1800" dirty="0" err="1">
                <a:solidFill>
                  <a:schemeClr val="dk1"/>
                </a:solidFill>
                <a:latin typeface="Courier New"/>
                <a:ea typeface="Courier New"/>
                <a:cs typeface="Courier New"/>
                <a:sym typeface="Courier New"/>
              </a:rPr>
              <a:t>utilities_df_norm</a:t>
            </a:r>
            <a:r>
              <a:rPr lang="en-US" sz="1800" dirty="0">
                <a:solidFill>
                  <a:schemeClr val="dk1"/>
                </a:solidFill>
                <a:latin typeface="Courier New"/>
                <a:ea typeface="Courier New"/>
                <a:cs typeface="Courier New"/>
                <a:sym typeface="Courier New"/>
              </a:rPr>
              <a:t>, method='single')</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a:solidFill>
                  <a:schemeClr val="dk1"/>
                </a:solidFill>
                <a:latin typeface="Courier New"/>
                <a:ea typeface="Courier New"/>
                <a:cs typeface="Courier New"/>
                <a:sym typeface="Courier New"/>
              </a:rPr>
              <a:t>dendrogram(Z, labels=</a:t>
            </a:r>
            <a:r>
              <a:rPr lang="en-US" sz="1800" dirty="0" err="1">
                <a:solidFill>
                  <a:schemeClr val="dk1"/>
                </a:solidFill>
                <a:latin typeface="Courier New"/>
                <a:ea typeface="Courier New"/>
                <a:cs typeface="Courier New"/>
                <a:sym typeface="Courier New"/>
              </a:rPr>
              <a:t>utilities_df_norm.index</a:t>
            </a:r>
            <a:r>
              <a:rPr lang="en-US" sz="1800" dirty="0">
                <a:solidFill>
                  <a:schemeClr val="dk1"/>
                </a:solidFill>
                <a:latin typeface="Courier New"/>
                <a:ea typeface="Courier New"/>
                <a:cs typeface="Courier New"/>
                <a:sym typeface="Courier New"/>
              </a:rPr>
              <a:t>, </a:t>
            </a:r>
            <a:r>
              <a:rPr lang="en-US" sz="1800" dirty="0" err="1">
                <a:solidFill>
                  <a:schemeClr val="dk1"/>
                </a:solidFill>
                <a:latin typeface="Courier New"/>
                <a:ea typeface="Courier New"/>
                <a:cs typeface="Courier New"/>
                <a:sym typeface="Courier New"/>
              </a:rPr>
              <a:t>color_threshold</a:t>
            </a:r>
            <a:r>
              <a:rPr lang="en-US" sz="1800" dirty="0">
                <a:solidFill>
                  <a:schemeClr val="dk1"/>
                </a:solidFill>
                <a:latin typeface="Courier New"/>
                <a:ea typeface="Courier New"/>
                <a:cs typeface="Courier New"/>
                <a:sym typeface="Courier New"/>
              </a:rPr>
              <a:t>=2.75)</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a:solidFill>
                  <a:schemeClr val="dk1"/>
                </a:solidFill>
                <a:latin typeface="Courier New"/>
                <a:ea typeface="Courier New"/>
                <a:cs typeface="Courier New"/>
                <a:sym typeface="Courier New"/>
              </a:rPr>
              <a:t>Z = linkage(</a:t>
            </a:r>
            <a:r>
              <a:rPr lang="en-US" sz="1800" dirty="0" err="1">
                <a:solidFill>
                  <a:schemeClr val="dk1"/>
                </a:solidFill>
                <a:latin typeface="Courier New"/>
                <a:ea typeface="Courier New"/>
                <a:cs typeface="Courier New"/>
                <a:sym typeface="Courier New"/>
              </a:rPr>
              <a:t>utilities_df_norm</a:t>
            </a:r>
            <a:r>
              <a:rPr lang="en-US" sz="1800" dirty="0">
                <a:solidFill>
                  <a:schemeClr val="dk1"/>
                </a:solidFill>
                <a:latin typeface="Courier New"/>
                <a:ea typeface="Courier New"/>
                <a:cs typeface="Courier New"/>
                <a:sym typeface="Courier New"/>
              </a:rPr>
              <a:t>, method='average')</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a:solidFill>
                  <a:schemeClr val="dk1"/>
                </a:solidFill>
                <a:latin typeface="Courier New"/>
                <a:ea typeface="Courier New"/>
                <a:cs typeface="Courier New"/>
                <a:sym typeface="Courier New"/>
              </a:rPr>
              <a:t>dendrogram(Z, labels=</a:t>
            </a:r>
            <a:r>
              <a:rPr lang="en-US" sz="1800" dirty="0" err="1">
                <a:solidFill>
                  <a:schemeClr val="dk1"/>
                </a:solidFill>
                <a:latin typeface="Courier New"/>
                <a:ea typeface="Courier New"/>
                <a:cs typeface="Courier New"/>
                <a:sym typeface="Courier New"/>
              </a:rPr>
              <a:t>utilities_df_norm.index</a:t>
            </a:r>
            <a:r>
              <a:rPr lang="en-US" sz="1800" dirty="0">
                <a:solidFill>
                  <a:schemeClr val="dk1"/>
                </a:solidFill>
                <a:latin typeface="Courier New"/>
                <a:ea typeface="Courier New"/>
                <a:cs typeface="Courier New"/>
                <a:sym typeface="Courier New"/>
              </a:rPr>
              <a:t>, </a:t>
            </a:r>
            <a:r>
              <a:rPr lang="en-US" sz="1800" dirty="0" err="1">
                <a:solidFill>
                  <a:schemeClr val="dk1"/>
                </a:solidFill>
                <a:latin typeface="Courier New"/>
                <a:ea typeface="Courier New"/>
                <a:cs typeface="Courier New"/>
                <a:sym typeface="Courier New"/>
              </a:rPr>
              <a:t>color_threshold</a:t>
            </a:r>
            <a:r>
              <a:rPr lang="en-US" sz="1800" dirty="0">
                <a:solidFill>
                  <a:schemeClr val="dk1"/>
                </a:solidFill>
                <a:latin typeface="Courier New"/>
                <a:ea typeface="Courier New"/>
                <a:cs typeface="Courier New"/>
                <a:sym typeface="Courier New"/>
              </a:rPr>
              <a:t>=3.6)</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795202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algn="ctr"/>
            <a:r>
              <a:rPr lang="en-US" dirty="0"/>
              <a:t>Clustering</a:t>
            </a:r>
            <a:r>
              <a:rPr lang="en-US"/>
              <a:t>: Basics</a:t>
            </a:r>
            <a:endParaRPr lang="en-US" dirty="0">
              <a:latin typeface="Calibri" panose="020F0502020204030204" pitchFamily="34" charset="0"/>
              <a:cs typeface="Calibri" panose="020F0502020204030204" pitchFamily="34" charset="0"/>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16C5ED-69BC-41E1-8377-D6B3D8845AD7}"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76199" y="748049"/>
            <a:ext cx="8939395" cy="56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1200"/>
              </a:spcAft>
              <a:buSzPts val="2210"/>
              <a:buNone/>
            </a:pPr>
            <a:r>
              <a:rPr lang="en-US" sz="2400">
                <a:solidFill>
                  <a:srgbClr val="00B0F0"/>
                </a:solidFill>
              </a:rPr>
              <a:t>- Part of unsupervised learning</a:t>
            </a:r>
          </a:p>
          <a:p>
            <a:pPr marL="0" lvl="0" indent="0">
              <a:spcBef>
                <a:spcPts val="0"/>
              </a:spcBef>
              <a:spcAft>
                <a:spcPts val="1200"/>
              </a:spcAft>
              <a:buSzPts val="2210"/>
              <a:buNone/>
            </a:pPr>
            <a:r>
              <a:rPr lang="en-US" sz="2400">
                <a:solidFill>
                  <a:srgbClr val="00B050"/>
                </a:solidFill>
              </a:rPr>
              <a:t>- Goal is to segment the data into a set of homogeneous clusters of records</a:t>
            </a:r>
          </a:p>
          <a:p>
            <a:pPr marL="0" lvl="0" indent="0">
              <a:spcBef>
                <a:spcPts val="0"/>
              </a:spcBef>
              <a:spcAft>
                <a:spcPts val="1200"/>
              </a:spcAft>
              <a:buSzPts val="2210"/>
              <a:buNone/>
            </a:pPr>
            <a:r>
              <a:rPr lang="en-US" sz="2400">
                <a:solidFill>
                  <a:schemeClr val="accent6">
                    <a:lumMod val="50000"/>
                  </a:schemeClr>
                </a:solidFill>
              </a:rPr>
              <a:t>- Cluster analysis is used to form groups or clusters of similar records based on several measurements made on these records.</a:t>
            </a:r>
          </a:p>
          <a:p>
            <a:pPr marL="0" lvl="0" indent="0">
              <a:spcBef>
                <a:spcPts val="0"/>
              </a:spcBef>
              <a:spcAft>
                <a:spcPts val="1200"/>
              </a:spcAft>
              <a:buSzPts val="2210"/>
              <a:buNone/>
            </a:pPr>
            <a:r>
              <a:rPr lang="en-US" sz="2400">
                <a:solidFill>
                  <a:srgbClr val="0070C0"/>
                </a:solidFill>
              </a:rPr>
              <a:t>- The key idea is to characterize the clusters in ways that would be useful for the aims of the analysis.</a:t>
            </a:r>
          </a:p>
          <a:p>
            <a:pPr marL="0" indent="0">
              <a:spcBef>
                <a:spcPts val="0"/>
              </a:spcBef>
              <a:spcAft>
                <a:spcPts val="1200"/>
              </a:spcAft>
              <a:buSzPts val="2210"/>
              <a:buNone/>
            </a:pPr>
            <a:r>
              <a:rPr lang="en-US" sz="2400"/>
              <a:t>- Example:  Used for </a:t>
            </a:r>
            <a:r>
              <a:rPr lang="en-US" sz="2400" b="1"/>
              <a:t>segmenting markets </a:t>
            </a:r>
            <a:r>
              <a:rPr lang="en-US" sz="2400"/>
              <a:t>into groups of similar customers</a:t>
            </a:r>
            <a:endParaRPr lang="en-US" sz="2400">
              <a:solidFill>
                <a:srgbClr val="0070C0"/>
              </a:solidFill>
            </a:endParaRPr>
          </a:p>
          <a:p>
            <a:pPr marL="0" lvl="0" indent="0">
              <a:spcBef>
                <a:spcPts val="0"/>
              </a:spcBef>
              <a:spcAft>
                <a:spcPts val="1200"/>
              </a:spcAft>
              <a:buSzPts val="2210"/>
              <a:buNone/>
            </a:pPr>
            <a:r>
              <a:rPr lang="en-US" sz="2400">
                <a:solidFill>
                  <a:schemeClr val="accent6">
                    <a:lumMod val="50000"/>
                  </a:schemeClr>
                </a:solidFill>
              </a:rPr>
              <a:t>- Python Libraries:</a:t>
            </a:r>
          </a:p>
          <a:p>
            <a:pPr marL="0" lvl="0" indent="0">
              <a:spcBef>
                <a:spcPts val="0"/>
              </a:spcBef>
              <a:spcAft>
                <a:spcPts val="0"/>
              </a:spcAft>
              <a:buSzPts val="2210"/>
              <a:buNone/>
            </a:pPr>
            <a:r>
              <a:rPr lang="en-US" sz="2400">
                <a:solidFill>
                  <a:schemeClr val="accent6">
                    <a:lumMod val="50000"/>
                  </a:schemeClr>
                </a:solidFill>
              </a:rPr>
              <a:t>	- numpy for handling </a:t>
            </a:r>
          </a:p>
          <a:p>
            <a:pPr marL="0" lvl="0" indent="0">
              <a:spcBef>
                <a:spcPts val="0"/>
              </a:spcBef>
              <a:spcAft>
                <a:spcPts val="0"/>
              </a:spcAft>
              <a:buSzPts val="2210"/>
              <a:buNone/>
            </a:pPr>
            <a:r>
              <a:rPr lang="en-US" sz="2400">
                <a:solidFill>
                  <a:schemeClr val="accent6">
                    <a:lumMod val="50000"/>
                  </a:schemeClr>
                </a:solidFill>
              </a:rPr>
              <a:t>	- scikit-learn and scipy for cluster analysis</a:t>
            </a:r>
          </a:p>
          <a:p>
            <a:pPr marL="0" lvl="0" indent="0">
              <a:spcBef>
                <a:spcPts val="0"/>
              </a:spcBef>
              <a:spcAft>
                <a:spcPts val="0"/>
              </a:spcAft>
              <a:buSzPts val="2210"/>
              <a:buNone/>
            </a:pPr>
            <a:r>
              <a:rPr lang="en-US" sz="2400">
                <a:solidFill>
                  <a:schemeClr val="accent6">
                    <a:lumMod val="50000"/>
                  </a:schemeClr>
                </a:solidFill>
              </a:rPr>
              <a:t>	- matplotlib for visualization</a:t>
            </a: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86800" y="6489443"/>
            <a:ext cx="457200" cy="30823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Tree>
    <p:extLst>
      <p:ext uri="{BB962C8B-B14F-4D97-AF65-F5344CB8AC3E}">
        <p14:creationId xmlns:p14="http://schemas.microsoft.com/office/powerpoint/2010/main" val="548544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3200" dirty="0">
                <a:latin typeface="Libre Franklin"/>
                <a:ea typeface="Libre Franklin"/>
                <a:cs typeface="Libre Franklin"/>
                <a:sym typeface="Libre Franklin"/>
              </a:rPr>
              <a:t>Dendrogram for Average Linkage</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28AF30-B39E-450C-BCA3-E5AB0751954D}"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74349" y="6489443"/>
            <a:ext cx="369651"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pic>
        <p:nvPicPr>
          <p:cNvPr id="12" name="Google Shape;299;p40">
            <a:extLst>
              <a:ext uri="{FF2B5EF4-FFF2-40B4-BE49-F238E27FC236}">
                <a16:creationId xmlns:a16="http://schemas.microsoft.com/office/drawing/2014/main" id="{D356F57D-F862-4409-B256-ADDECDA0E735}"/>
              </a:ext>
            </a:extLst>
          </p:cNvPr>
          <p:cNvPicPr preferRelativeResize="0"/>
          <p:nvPr/>
        </p:nvPicPr>
        <p:blipFill>
          <a:blip r:embed="rId3">
            <a:alphaModFix/>
          </a:blip>
          <a:stretch>
            <a:fillRect/>
          </a:stretch>
        </p:blipFill>
        <p:spPr>
          <a:xfrm>
            <a:off x="1306700" y="1343165"/>
            <a:ext cx="6530600" cy="4171675"/>
          </a:xfrm>
          <a:prstGeom prst="rect">
            <a:avLst/>
          </a:prstGeom>
          <a:noFill/>
          <a:ln>
            <a:noFill/>
          </a:ln>
        </p:spPr>
      </p:pic>
      <p:sp>
        <p:nvSpPr>
          <p:cNvPr id="14" name="Google Shape;300;p40">
            <a:extLst>
              <a:ext uri="{FF2B5EF4-FFF2-40B4-BE49-F238E27FC236}">
                <a16:creationId xmlns:a16="http://schemas.microsoft.com/office/drawing/2014/main" id="{91B6142F-0647-4EA6-BD2F-EE217C94C912}"/>
              </a:ext>
            </a:extLst>
          </p:cNvPr>
          <p:cNvSpPr/>
          <p:nvPr/>
        </p:nvSpPr>
        <p:spPr>
          <a:xfrm>
            <a:off x="3507075" y="3531100"/>
            <a:ext cx="648600" cy="1717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674E2B41-AD1E-470E-A82F-2A9BCAFE7C7C}"/>
              </a:ext>
            </a:extLst>
          </p:cNvPr>
          <p:cNvSpPr/>
          <p:nvPr/>
        </p:nvSpPr>
        <p:spPr>
          <a:xfrm>
            <a:off x="800100" y="5693453"/>
            <a:ext cx="4283737" cy="461665"/>
          </a:xfrm>
          <a:prstGeom prst="rect">
            <a:avLst/>
          </a:prstGeom>
        </p:spPr>
        <p:txBody>
          <a:bodyPr wrap="none">
            <a:spAutoFit/>
          </a:bodyPr>
          <a:lstStyle/>
          <a:p>
            <a:r>
              <a:rPr lang="en-US" sz="2400">
                <a:solidFill>
                  <a:srgbClr val="C00000"/>
                </a:solidFill>
              </a:rPr>
              <a:t>How many clusters are the here?</a:t>
            </a:r>
          </a:p>
        </p:txBody>
      </p:sp>
    </p:spTree>
    <p:extLst>
      <p:ext uri="{BB962C8B-B14F-4D97-AF65-F5344CB8AC3E}">
        <p14:creationId xmlns:p14="http://schemas.microsoft.com/office/powerpoint/2010/main" val="2780859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3200" dirty="0"/>
              <a:t>Reading the Dendrogram</a:t>
            </a:r>
            <a:endParaRPr lang="en-US" sz="3200" dirty="0">
              <a:solidFill>
                <a:schemeClr val="dk1"/>
              </a:solidFil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B6BA321-1BE9-4698-B6B0-680405BC3FD0}"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86800" y="6489443"/>
            <a:ext cx="457200"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12" name="Google Shape;307;p41">
            <a:extLst>
              <a:ext uri="{FF2B5EF4-FFF2-40B4-BE49-F238E27FC236}">
                <a16:creationId xmlns:a16="http://schemas.microsoft.com/office/drawing/2014/main" id="{7577A45C-4C8F-4125-AC0C-7B2FE611EFC2}"/>
              </a:ext>
            </a:extLst>
          </p:cNvPr>
          <p:cNvSpPr txBox="1">
            <a:spLocks/>
          </p:cNvSpPr>
          <p:nvPr/>
        </p:nvSpPr>
        <p:spPr bwMode="auto">
          <a:xfrm>
            <a:off x="419968" y="1066800"/>
            <a:ext cx="8622864" cy="5158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SzPts val="2210"/>
              <a:buFont typeface="Noto Sans Symbols"/>
              <a:buNone/>
            </a:pPr>
            <a:r>
              <a:rPr lang="en-US" b="1" dirty="0">
                <a:solidFill>
                  <a:srgbClr val="C00000"/>
                </a:solidFill>
              </a:rPr>
              <a:t>See process of clustering:</a:t>
            </a:r>
            <a:r>
              <a:rPr lang="en-US" dirty="0">
                <a:solidFill>
                  <a:srgbClr val="C00000"/>
                </a:solidFill>
              </a:rPr>
              <a:t> </a:t>
            </a:r>
            <a:r>
              <a:rPr lang="en-US" dirty="0"/>
              <a:t>Lines connected lower down are merged earlier</a:t>
            </a:r>
          </a:p>
          <a:p>
            <a:pPr marL="342900" lvl="1" indent="0">
              <a:spcBef>
                <a:spcPts val="375"/>
              </a:spcBef>
              <a:spcAft>
                <a:spcPts val="0"/>
              </a:spcAft>
              <a:buSzPts val="1870"/>
              <a:buNone/>
            </a:pPr>
            <a:r>
              <a:rPr lang="en-US" sz="2200" dirty="0"/>
              <a:t>- New England and United will be merged first, then Madison and Northern</a:t>
            </a:r>
          </a:p>
          <a:p>
            <a:pPr marL="0" indent="0">
              <a:spcBef>
                <a:spcPts val="575"/>
              </a:spcBef>
              <a:spcAft>
                <a:spcPts val="0"/>
              </a:spcAft>
              <a:buSzPts val="2210"/>
              <a:buFont typeface="Noto Sans Symbols"/>
              <a:buNone/>
            </a:pPr>
            <a:r>
              <a:rPr lang="en-US" b="1" dirty="0">
                <a:solidFill>
                  <a:srgbClr val="C00000"/>
                </a:solidFill>
              </a:rPr>
              <a:t>Determining number of clusters:</a:t>
            </a:r>
            <a:r>
              <a:rPr lang="en-US" dirty="0">
                <a:solidFill>
                  <a:srgbClr val="C00000"/>
                </a:solidFill>
              </a:rPr>
              <a:t> </a:t>
            </a:r>
            <a:r>
              <a:rPr lang="en-US" dirty="0"/>
              <a:t>For a given “distance between clusters”, a horizontal line intersects the clusters that are that far apart, to create clusters</a:t>
            </a:r>
          </a:p>
          <a:p>
            <a:pPr marL="342900" lvl="1" indent="0">
              <a:spcBef>
                <a:spcPts val="375"/>
              </a:spcBef>
              <a:spcAft>
                <a:spcPts val="0"/>
              </a:spcAft>
              <a:buSzPts val="1870"/>
              <a:buNone/>
            </a:pPr>
            <a:r>
              <a:rPr lang="en-US" sz="2200" dirty="0"/>
              <a:t>- At distance of 3.6 (</a:t>
            </a:r>
            <a:r>
              <a:rPr lang="en-US" sz="2200" dirty="0">
                <a:solidFill>
                  <a:srgbClr val="000000"/>
                </a:solidFill>
              </a:rPr>
              <a:t>horizontal line in the slide</a:t>
            </a:r>
            <a:r>
              <a:rPr lang="en-US" sz="2200" dirty="0"/>
              <a:t>) data can be reduced to 6 clusters – 2 singletons, and 4 clusters</a:t>
            </a:r>
          </a:p>
        </p:txBody>
      </p:sp>
    </p:spTree>
    <p:extLst>
      <p:ext uri="{BB962C8B-B14F-4D97-AF65-F5344CB8AC3E}">
        <p14:creationId xmlns:p14="http://schemas.microsoft.com/office/powerpoint/2010/main" val="3888856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3200" dirty="0"/>
              <a:t>Finding Cluster Membership</a:t>
            </a:r>
            <a:endParaRPr lang="en-US" sz="3200" dirty="0">
              <a:solidFill>
                <a:schemeClr val="dk1"/>
              </a:solidFil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708C2C-4D99-4339-9DEE-D364CEA4C622}"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86800" y="6537326"/>
            <a:ext cx="457200" cy="3206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Google Shape;314;p42">
            <a:extLst>
              <a:ext uri="{FF2B5EF4-FFF2-40B4-BE49-F238E27FC236}">
                <a16:creationId xmlns:a16="http://schemas.microsoft.com/office/drawing/2014/main" id="{C60799B4-3A3C-463C-9999-2AD1D49F9425}"/>
              </a:ext>
            </a:extLst>
          </p:cNvPr>
          <p:cNvSpPr txBox="1"/>
          <p:nvPr/>
        </p:nvSpPr>
        <p:spPr>
          <a:xfrm>
            <a:off x="480400" y="1225075"/>
            <a:ext cx="8095200" cy="49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Libre Franklin"/>
                <a:ea typeface="Libre Franklin"/>
                <a:cs typeface="Libre Franklin"/>
                <a:sym typeface="Libre Franklin"/>
              </a:rPr>
              <a:t>Average Linkage (output modified for clarity)</a:t>
            </a:r>
            <a:endParaRPr sz="1800" dirty="0">
              <a:latin typeface="Libre Franklin"/>
              <a:ea typeface="Libre Franklin"/>
              <a:cs typeface="Libre Franklin"/>
              <a:sym typeface="Libre Franklin"/>
            </a:endParaRPr>
          </a:p>
          <a:p>
            <a:pPr marL="0" lvl="0" indent="0" algn="l" rtl="0">
              <a:spcBef>
                <a:spcPts val="0"/>
              </a:spcBef>
              <a:spcAft>
                <a:spcPts val="0"/>
              </a:spcAft>
              <a:buNone/>
            </a:pP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&gt; </a:t>
            </a:r>
            <a:r>
              <a:rPr lang="en-US" sz="1800" dirty="0" err="1">
                <a:latin typeface="Courier New"/>
                <a:ea typeface="Courier New"/>
                <a:cs typeface="Courier New"/>
                <a:sym typeface="Courier New"/>
              </a:rPr>
              <a:t>memb</a:t>
            </a:r>
            <a:r>
              <a:rPr lang="en-US" sz="1800" dirty="0">
                <a:latin typeface="Courier New"/>
                <a:ea typeface="Courier New"/>
                <a:cs typeface="Courier New"/>
                <a:sym typeface="Courier New"/>
              </a:rPr>
              <a:t> = </a:t>
            </a:r>
            <a:r>
              <a:rPr lang="en-US" sz="1800" dirty="0" err="1">
                <a:latin typeface="Courier New"/>
                <a:ea typeface="Courier New"/>
                <a:cs typeface="Courier New"/>
                <a:sym typeface="Courier New"/>
              </a:rPr>
              <a:t>fcluster</a:t>
            </a:r>
            <a:r>
              <a:rPr lang="en-US" sz="1800" dirty="0">
                <a:latin typeface="Courier New"/>
                <a:ea typeface="Courier New"/>
                <a:cs typeface="Courier New"/>
                <a:sym typeface="Courier New"/>
              </a:rPr>
              <a:t>(linkage(</a:t>
            </a:r>
            <a:r>
              <a:rPr lang="en-US" sz="1800" dirty="0" err="1">
                <a:latin typeface="Courier New"/>
                <a:ea typeface="Courier New"/>
                <a:cs typeface="Courier New"/>
                <a:sym typeface="Courier New"/>
              </a:rPr>
              <a:t>utilities_df_norm</a:t>
            </a:r>
            <a:r>
              <a:rPr lang="en-US" sz="1800" dirty="0">
                <a:latin typeface="Courier New"/>
                <a:ea typeface="Courier New"/>
                <a:cs typeface="Courier New"/>
                <a:sym typeface="Courier New"/>
              </a:rPr>
              <a:t>, </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   method='average'), 6, criterion='</a:t>
            </a:r>
            <a:r>
              <a:rPr lang="en-US" sz="1800" dirty="0" err="1">
                <a:latin typeface="Courier New"/>
                <a:ea typeface="Courier New"/>
                <a:cs typeface="Courier New"/>
                <a:sym typeface="Courier New"/>
              </a:rPr>
              <a:t>maxclust</a:t>
            </a:r>
            <a:r>
              <a:rPr lang="en-US" sz="1800" dirty="0">
                <a:latin typeface="Courier New"/>
                <a:ea typeface="Courier New"/>
                <a:cs typeface="Courier New"/>
                <a:sym typeface="Courier New"/>
              </a:rPr>
              <a:t>')</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&gt; </a:t>
            </a:r>
            <a:r>
              <a:rPr lang="en-US" sz="1800" dirty="0" err="1">
                <a:latin typeface="Courier New"/>
                <a:ea typeface="Courier New"/>
                <a:cs typeface="Courier New"/>
                <a:sym typeface="Courier New"/>
              </a:rPr>
              <a:t>memb</a:t>
            </a:r>
            <a:r>
              <a:rPr lang="en-US" sz="1800" dirty="0">
                <a:latin typeface="Courier New"/>
                <a:ea typeface="Courier New"/>
                <a:cs typeface="Courier New"/>
                <a:sym typeface="Courier New"/>
              </a:rPr>
              <a:t> = </a:t>
            </a:r>
            <a:r>
              <a:rPr lang="en-US" sz="1800" dirty="0" err="1">
                <a:latin typeface="Courier New"/>
                <a:ea typeface="Courier New"/>
                <a:cs typeface="Courier New"/>
                <a:sym typeface="Courier New"/>
              </a:rPr>
              <a:t>pd.Series</a:t>
            </a:r>
            <a:r>
              <a:rPr lang="en-US" sz="1800" dirty="0">
                <a:latin typeface="Courier New"/>
                <a:ea typeface="Courier New"/>
                <a:cs typeface="Courier New"/>
                <a:sym typeface="Courier New"/>
              </a:rPr>
              <a:t>(</a:t>
            </a:r>
            <a:r>
              <a:rPr lang="en-US" sz="1800" dirty="0" err="1">
                <a:latin typeface="Courier New"/>
                <a:ea typeface="Courier New"/>
                <a:cs typeface="Courier New"/>
                <a:sym typeface="Courier New"/>
              </a:rPr>
              <a:t>memb</a:t>
            </a:r>
            <a:r>
              <a:rPr lang="en-US" sz="1800" dirty="0">
                <a:latin typeface="Courier New"/>
                <a:ea typeface="Courier New"/>
                <a:cs typeface="Courier New"/>
                <a:sym typeface="Courier New"/>
              </a:rPr>
              <a:t>, index=</a:t>
            </a:r>
            <a:r>
              <a:rPr lang="en-US" sz="1800" dirty="0" err="1">
                <a:latin typeface="Courier New"/>
                <a:ea typeface="Courier New"/>
                <a:cs typeface="Courier New"/>
                <a:sym typeface="Courier New"/>
              </a:rPr>
              <a:t>utilities_df_norm.index</a:t>
            </a:r>
            <a:r>
              <a:rPr lang="en-US" sz="1800" dirty="0">
                <a:latin typeface="Courier New"/>
                <a:ea typeface="Courier New"/>
                <a:cs typeface="Courier New"/>
                <a:sym typeface="Courier New"/>
              </a:rPr>
              <a:t>)</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&gt; for key, item in </a:t>
            </a:r>
            <a:r>
              <a:rPr lang="en-US" sz="1800" dirty="0" err="1">
                <a:latin typeface="Courier New"/>
                <a:ea typeface="Courier New"/>
                <a:cs typeface="Courier New"/>
                <a:sym typeface="Courier New"/>
              </a:rPr>
              <a:t>memb.groupby</a:t>
            </a:r>
            <a:r>
              <a:rPr lang="en-US" sz="1800" dirty="0">
                <a:latin typeface="Courier New"/>
                <a:ea typeface="Courier New"/>
                <a:cs typeface="Courier New"/>
                <a:sym typeface="Courier New"/>
              </a:rPr>
              <a:t>(</a:t>
            </a:r>
            <a:r>
              <a:rPr lang="en-US" sz="1800" dirty="0" err="1">
                <a:latin typeface="Courier New"/>
                <a:ea typeface="Courier New"/>
                <a:cs typeface="Courier New"/>
                <a:sym typeface="Courier New"/>
              </a:rPr>
              <a:t>memb</a:t>
            </a:r>
            <a:r>
              <a:rPr lang="en-US" sz="1800" dirty="0">
                <a:latin typeface="Courier New"/>
                <a:ea typeface="Courier New"/>
                <a:cs typeface="Courier New"/>
                <a:sym typeface="Courier New"/>
              </a:rPr>
              <a:t>):</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&gt; print(key, ': ', ', '.join(</a:t>
            </a:r>
            <a:r>
              <a:rPr lang="en-US" sz="1800" dirty="0" err="1">
                <a:latin typeface="Courier New"/>
                <a:ea typeface="Courier New"/>
                <a:cs typeface="Courier New"/>
                <a:sym typeface="Courier New"/>
              </a:rPr>
              <a:t>item.index</a:t>
            </a:r>
            <a:r>
              <a:rPr lang="en-US" sz="1800" dirty="0">
                <a:latin typeface="Courier New"/>
                <a:ea typeface="Courier New"/>
                <a:cs typeface="Courier New"/>
                <a:sym typeface="Courier New"/>
              </a:rPr>
              <a:t>))</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1 : Idaho, Nevada, Puget</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2 : Hawaiian, New England, Pacific, United</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3 : San Diego</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4 : Boston, Commonwealth, Madison, Northern, Wisconsin, Virginia</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5 : Arizona, Central, Florida, Kentucky, Oklahoma, Southern, Texas</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6 : NY</a:t>
            </a:r>
            <a:endParaRPr sz="1800" dirty="0">
              <a:latin typeface="Courier New"/>
              <a:ea typeface="Courier New"/>
              <a:cs typeface="Courier New"/>
              <a:sym typeface="Courier New"/>
            </a:endParaRPr>
          </a:p>
          <a:p>
            <a:pPr marL="0" lvl="0" indent="0" algn="l" rtl="0">
              <a:spcBef>
                <a:spcPts val="0"/>
              </a:spcBef>
              <a:spcAft>
                <a:spcPts val="0"/>
              </a:spcAft>
              <a:buNone/>
            </a:pPr>
            <a:endParaRPr sz="1800" dirty="0">
              <a:latin typeface="Courier New"/>
              <a:ea typeface="Courier New"/>
              <a:cs typeface="Courier New"/>
              <a:sym typeface="Courier New"/>
            </a:endParaRPr>
          </a:p>
        </p:txBody>
      </p:sp>
    </p:spTree>
    <p:extLst>
      <p:ext uri="{BB962C8B-B14F-4D97-AF65-F5344CB8AC3E}">
        <p14:creationId xmlns:p14="http://schemas.microsoft.com/office/powerpoint/2010/main" val="1733341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3200" dirty="0">
                <a:latin typeface="Arial"/>
                <a:ea typeface="Arial"/>
                <a:cs typeface="Arial"/>
                <a:sym typeface="Arial"/>
              </a:rPr>
              <a:t>Visualize Cluster Features with Heatmap</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BC0BEB-F69E-489D-BD44-6A8792B4DF32}"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45944" y="6428037"/>
            <a:ext cx="498056" cy="4299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11" name="Google Shape;320;p43">
            <a:extLst>
              <a:ext uri="{FF2B5EF4-FFF2-40B4-BE49-F238E27FC236}">
                <a16:creationId xmlns:a16="http://schemas.microsoft.com/office/drawing/2014/main" id="{95434BC7-9D8B-43B4-80F5-4EAB7402D1C7}"/>
              </a:ext>
            </a:extLst>
          </p:cNvPr>
          <p:cNvSpPr txBox="1"/>
          <p:nvPr/>
        </p:nvSpPr>
        <p:spPr>
          <a:xfrm>
            <a:off x="533400" y="3657600"/>
            <a:ext cx="2438400"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rPr>
              <a:t>darker = higher values</a:t>
            </a:r>
            <a:endParaRPr sz="1600">
              <a:solidFill>
                <a:schemeClr val="dk1"/>
              </a:solidFill>
              <a:latin typeface="Arial"/>
              <a:ea typeface="Arial"/>
              <a:cs typeface="Arial"/>
              <a:sym typeface="Arial"/>
            </a:endParaRPr>
          </a:p>
        </p:txBody>
      </p:sp>
      <p:pic>
        <p:nvPicPr>
          <p:cNvPr id="12" name="Google Shape;321;p43">
            <a:extLst>
              <a:ext uri="{FF2B5EF4-FFF2-40B4-BE49-F238E27FC236}">
                <a16:creationId xmlns:a16="http://schemas.microsoft.com/office/drawing/2014/main" id="{E44F1C88-040A-4275-969B-5D832C8F1959}"/>
              </a:ext>
            </a:extLst>
          </p:cNvPr>
          <p:cNvPicPr preferRelativeResize="0"/>
          <p:nvPr/>
        </p:nvPicPr>
        <p:blipFill>
          <a:blip r:embed="rId3">
            <a:alphaModFix/>
          </a:blip>
          <a:stretch>
            <a:fillRect/>
          </a:stretch>
        </p:blipFill>
        <p:spPr>
          <a:xfrm>
            <a:off x="2803648" y="1449607"/>
            <a:ext cx="6037977" cy="4675750"/>
          </a:xfrm>
          <a:prstGeom prst="rect">
            <a:avLst/>
          </a:prstGeom>
          <a:noFill/>
          <a:ln>
            <a:noFill/>
          </a:ln>
        </p:spPr>
      </p:pic>
      <p:pic>
        <p:nvPicPr>
          <p:cNvPr id="13" name="Google Shape;322;p43">
            <a:extLst>
              <a:ext uri="{FF2B5EF4-FFF2-40B4-BE49-F238E27FC236}">
                <a16:creationId xmlns:a16="http://schemas.microsoft.com/office/drawing/2014/main" id="{70C41843-C80C-4ED6-A77A-49A6CBBE1027}"/>
              </a:ext>
            </a:extLst>
          </p:cNvPr>
          <p:cNvPicPr preferRelativeResize="0"/>
          <p:nvPr/>
        </p:nvPicPr>
        <p:blipFill>
          <a:blip r:embed="rId4">
            <a:alphaModFix/>
          </a:blip>
          <a:stretch>
            <a:fillRect/>
          </a:stretch>
        </p:blipFill>
        <p:spPr>
          <a:xfrm>
            <a:off x="632825" y="1580778"/>
            <a:ext cx="1237200" cy="1601075"/>
          </a:xfrm>
          <a:prstGeom prst="rect">
            <a:avLst/>
          </a:prstGeom>
          <a:noFill/>
          <a:ln>
            <a:noFill/>
          </a:ln>
        </p:spPr>
      </p:pic>
    </p:spTree>
    <p:extLst>
      <p:ext uri="{BB962C8B-B14F-4D97-AF65-F5344CB8AC3E}">
        <p14:creationId xmlns:p14="http://schemas.microsoft.com/office/powerpoint/2010/main" val="3258945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3200" dirty="0"/>
              <a:t>Nonhierarchical </a:t>
            </a:r>
            <a:r>
              <a:rPr lang="en-US" sz="3200"/>
              <a:t>Clustering: K-Means </a:t>
            </a:r>
            <a:r>
              <a:rPr lang="en-US" sz="3200" dirty="0"/>
              <a:t>Clustering</a:t>
            </a:r>
            <a:endParaRPr lang="en-US" sz="3200" dirty="0">
              <a:solidFill>
                <a:schemeClr val="dk1"/>
              </a:solidFil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8E1FAA-CEA5-420A-BA4D-5B97F3327F22}"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47111" y="6489443"/>
            <a:ext cx="396889" cy="31724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Google Shape;314;p42">
            <a:extLst>
              <a:ext uri="{FF2B5EF4-FFF2-40B4-BE49-F238E27FC236}">
                <a16:creationId xmlns:a16="http://schemas.microsoft.com/office/drawing/2014/main" id="{C60799B4-3A3C-463C-9999-2AD1D49F9425}"/>
              </a:ext>
            </a:extLst>
          </p:cNvPr>
          <p:cNvSpPr txBox="1"/>
          <p:nvPr/>
        </p:nvSpPr>
        <p:spPr>
          <a:xfrm>
            <a:off x="480400" y="1225075"/>
            <a:ext cx="8095200" cy="49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Libre Franklin"/>
                <a:ea typeface="Libre Franklin"/>
                <a:cs typeface="Libre Franklin"/>
                <a:sym typeface="Libre Franklin"/>
              </a:rPr>
              <a:t>Average Linkage (output modified for clarity)</a:t>
            </a:r>
            <a:endParaRPr sz="1800" dirty="0">
              <a:latin typeface="Libre Franklin"/>
              <a:ea typeface="Libre Franklin"/>
              <a:cs typeface="Libre Franklin"/>
              <a:sym typeface="Libre Franklin"/>
            </a:endParaRPr>
          </a:p>
          <a:p>
            <a:pPr marL="0" lvl="0" indent="0" algn="l" rtl="0">
              <a:spcBef>
                <a:spcPts val="0"/>
              </a:spcBef>
              <a:spcAft>
                <a:spcPts val="0"/>
              </a:spcAft>
              <a:buNone/>
            </a:pP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&gt; </a:t>
            </a:r>
            <a:r>
              <a:rPr lang="en-US" sz="1800" dirty="0" err="1">
                <a:latin typeface="Courier New"/>
                <a:ea typeface="Courier New"/>
                <a:cs typeface="Courier New"/>
                <a:sym typeface="Courier New"/>
              </a:rPr>
              <a:t>memb</a:t>
            </a:r>
            <a:r>
              <a:rPr lang="en-US" sz="1800" dirty="0">
                <a:latin typeface="Courier New"/>
                <a:ea typeface="Courier New"/>
                <a:cs typeface="Courier New"/>
                <a:sym typeface="Courier New"/>
              </a:rPr>
              <a:t> = </a:t>
            </a:r>
            <a:r>
              <a:rPr lang="en-US" sz="1800" dirty="0" err="1">
                <a:latin typeface="Courier New"/>
                <a:ea typeface="Courier New"/>
                <a:cs typeface="Courier New"/>
                <a:sym typeface="Courier New"/>
              </a:rPr>
              <a:t>fcluster</a:t>
            </a:r>
            <a:r>
              <a:rPr lang="en-US" sz="1800" dirty="0">
                <a:latin typeface="Courier New"/>
                <a:ea typeface="Courier New"/>
                <a:cs typeface="Courier New"/>
                <a:sym typeface="Courier New"/>
              </a:rPr>
              <a:t>(linkage(</a:t>
            </a:r>
            <a:r>
              <a:rPr lang="en-US" sz="1800" dirty="0" err="1">
                <a:latin typeface="Courier New"/>
                <a:ea typeface="Courier New"/>
                <a:cs typeface="Courier New"/>
                <a:sym typeface="Courier New"/>
              </a:rPr>
              <a:t>utilities_df_norm</a:t>
            </a:r>
            <a:r>
              <a:rPr lang="en-US" sz="1800" dirty="0">
                <a:latin typeface="Courier New"/>
                <a:ea typeface="Courier New"/>
                <a:cs typeface="Courier New"/>
                <a:sym typeface="Courier New"/>
              </a:rPr>
              <a:t>, </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   method='average'), 6, criterion='</a:t>
            </a:r>
            <a:r>
              <a:rPr lang="en-US" sz="1800" dirty="0" err="1">
                <a:latin typeface="Courier New"/>
                <a:ea typeface="Courier New"/>
                <a:cs typeface="Courier New"/>
                <a:sym typeface="Courier New"/>
              </a:rPr>
              <a:t>maxclust</a:t>
            </a:r>
            <a:r>
              <a:rPr lang="en-US" sz="1800" dirty="0">
                <a:latin typeface="Courier New"/>
                <a:ea typeface="Courier New"/>
                <a:cs typeface="Courier New"/>
                <a:sym typeface="Courier New"/>
              </a:rPr>
              <a:t>')</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&gt; </a:t>
            </a:r>
            <a:r>
              <a:rPr lang="en-US" sz="1800" dirty="0" err="1">
                <a:latin typeface="Courier New"/>
                <a:ea typeface="Courier New"/>
                <a:cs typeface="Courier New"/>
                <a:sym typeface="Courier New"/>
              </a:rPr>
              <a:t>memb</a:t>
            </a:r>
            <a:r>
              <a:rPr lang="en-US" sz="1800" dirty="0">
                <a:latin typeface="Courier New"/>
                <a:ea typeface="Courier New"/>
                <a:cs typeface="Courier New"/>
                <a:sym typeface="Courier New"/>
              </a:rPr>
              <a:t> = </a:t>
            </a:r>
            <a:r>
              <a:rPr lang="en-US" sz="1800" dirty="0" err="1">
                <a:latin typeface="Courier New"/>
                <a:ea typeface="Courier New"/>
                <a:cs typeface="Courier New"/>
                <a:sym typeface="Courier New"/>
              </a:rPr>
              <a:t>pd.Series</a:t>
            </a:r>
            <a:r>
              <a:rPr lang="en-US" sz="1800" dirty="0">
                <a:latin typeface="Courier New"/>
                <a:ea typeface="Courier New"/>
                <a:cs typeface="Courier New"/>
                <a:sym typeface="Courier New"/>
              </a:rPr>
              <a:t>(</a:t>
            </a:r>
            <a:r>
              <a:rPr lang="en-US" sz="1800" dirty="0" err="1">
                <a:latin typeface="Courier New"/>
                <a:ea typeface="Courier New"/>
                <a:cs typeface="Courier New"/>
                <a:sym typeface="Courier New"/>
              </a:rPr>
              <a:t>memb</a:t>
            </a:r>
            <a:r>
              <a:rPr lang="en-US" sz="1800" dirty="0">
                <a:latin typeface="Courier New"/>
                <a:ea typeface="Courier New"/>
                <a:cs typeface="Courier New"/>
                <a:sym typeface="Courier New"/>
              </a:rPr>
              <a:t>, index=</a:t>
            </a:r>
            <a:r>
              <a:rPr lang="en-US" sz="1800" dirty="0" err="1">
                <a:latin typeface="Courier New"/>
                <a:ea typeface="Courier New"/>
                <a:cs typeface="Courier New"/>
                <a:sym typeface="Courier New"/>
              </a:rPr>
              <a:t>utilities_df_norm.index</a:t>
            </a:r>
            <a:r>
              <a:rPr lang="en-US" sz="1800" dirty="0">
                <a:latin typeface="Courier New"/>
                <a:ea typeface="Courier New"/>
                <a:cs typeface="Courier New"/>
                <a:sym typeface="Courier New"/>
              </a:rPr>
              <a:t>)</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&gt; for key, item in </a:t>
            </a:r>
            <a:r>
              <a:rPr lang="en-US" sz="1800" dirty="0" err="1">
                <a:latin typeface="Courier New"/>
                <a:ea typeface="Courier New"/>
                <a:cs typeface="Courier New"/>
                <a:sym typeface="Courier New"/>
              </a:rPr>
              <a:t>memb.groupby</a:t>
            </a:r>
            <a:r>
              <a:rPr lang="en-US" sz="1800" dirty="0">
                <a:latin typeface="Courier New"/>
                <a:ea typeface="Courier New"/>
                <a:cs typeface="Courier New"/>
                <a:sym typeface="Courier New"/>
              </a:rPr>
              <a:t>(</a:t>
            </a:r>
            <a:r>
              <a:rPr lang="en-US" sz="1800" dirty="0" err="1">
                <a:latin typeface="Courier New"/>
                <a:ea typeface="Courier New"/>
                <a:cs typeface="Courier New"/>
                <a:sym typeface="Courier New"/>
              </a:rPr>
              <a:t>memb</a:t>
            </a:r>
            <a:r>
              <a:rPr lang="en-US" sz="1800" dirty="0">
                <a:latin typeface="Courier New"/>
                <a:ea typeface="Courier New"/>
                <a:cs typeface="Courier New"/>
                <a:sym typeface="Courier New"/>
              </a:rPr>
              <a:t>):</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&gt; print(key, ': ', ', '.join(</a:t>
            </a:r>
            <a:r>
              <a:rPr lang="en-US" sz="1800" dirty="0" err="1">
                <a:latin typeface="Courier New"/>
                <a:ea typeface="Courier New"/>
                <a:cs typeface="Courier New"/>
                <a:sym typeface="Courier New"/>
              </a:rPr>
              <a:t>item.index</a:t>
            </a:r>
            <a:r>
              <a:rPr lang="en-US" sz="1800" dirty="0">
                <a:latin typeface="Courier New"/>
                <a:ea typeface="Courier New"/>
                <a:cs typeface="Courier New"/>
                <a:sym typeface="Courier New"/>
              </a:rPr>
              <a:t>))</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1 : Idaho, Nevada, Puget</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2 : Hawaiian, New England, Pacific, United</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3 : San Diego</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4 : Boston, Commonwealth, Madison, Northern, Wisconsin, Virginia</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5 : Arizona, Central, Florida, Kentucky, Oklahoma, Southern, Texas</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6 : NY</a:t>
            </a:r>
            <a:endParaRPr sz="1800" dirty="0">
              <a:latin typeface="Courier New"/>
              <a:ea typeface="Courier New"/>
              <a:cs typeface="Courier New"/>
              <a:sym typeface="Courier New"/>
            </a:endParaRPr>
          </a:p>
          <a:p>
            <a:pPr marL="0" lvl="0" indent="0" algn="l" rtl="0">
              <a:spcBef>
                <a:spcPts val="0"/>
              </a:spcBef>
              <a:spcAft>
                <a:spcPts val="0"/>
              </a:spcAft>
              <a:buNone/>
            </a:pPr>
            <a:endParaRPr sz="1800" dirty="0">
              <a:latin typeface="Courier New"/>
              <a:ea typeface="Courier New"/>
              <a:cs typeface="Courier New"/>
              <a:sym typeface="Courier New"/>
            </a:endParaRPr>
          </a:p>
        </p:txBody>
      </p:sp>
    </p:spTree>
    <p:extLst>
      <p:ext uri="{BB962C8B-B14F-4D97-AF65-F5344CB8AC3E}">
        <p14:creationId xmlns:p14="http://schemas.microsoft.com/office/powerpoint/2010/main" val="738955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p:txBody>
          <a:bodyPr/>
          <a:lstStyle/>
          <a:p>
            <a:r>
              <a:rPr lang="en-US" sz="3600" dirty="0"/>
              <a:t>Centralized or Centroid-based Clustering</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2F278F-CAA4-4565-BD42-732B059F033F}"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77334" y="804801"/>
            <a:ext cx="8989332" cy="5586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rgbClr val="0070C0"/>
                </a:solidFill>
              </a:rPr>
              <a:t>• Formed by the </a:t>
            </a:r>
            <a:r>
              <a:rPr lang="en-US" sz="2400" dirty="0">
                <a:solidFill>
                  <a:srgbClr val="00B050"/>
                </a:solidFill>
              </a:rPr>
              <a:t>closeness</a:t>
            </a:r>
            <a:r>
              <a:rPr lang="en-US" sz="2400" dirty="0">
                <a:solidFill>
                  <a:srgbClr val="00B0F0"/>
                </a:solidFill>
              </a:rPr>
              <a:t> </a:t>
            </a:r>
            <a:r>
              <a:rPr lang="en-US" sz="2400" dirty="0">
                <a:solidFill>
                  <a:srgbClr val="0070C0"/>
                </a:solidFill>
              </a:rPr>
              <a:t>of data points </a:t>
            </a:r>
            <a:r>
              <a:rPr lang="en-US" sz="2400" dirty="0">
                <a:solidFill>
                  <a:srgbClr val="00B050"/>
                </a:solidFill>
              </a:rPr>
              <a:t>to the centroid </a:t>
            </a:r>
            <a:r>
              <a:rPr lang="en-US" sz="2400" dirty="0">
                <a:solidFill>
                  <a:srgbClr val="0070C0"/>
                </a:solidFill>
              </a:rPr>
              <a:t>of clusters</a:t>
            </a:r>
          </a:p>
          <a:p>
            <a:pPr marL="0" indent="0">
              <a:buNone/>
            </a:pPr>
            <a:r>
              <a:rPr lang="en-US" sz="2400" dirty="0">
                <a:solidFill>
                  <a:srgbClr val="0070C0"/>
                </a:solidFill>
              </a:rPr>
              <a:t>• The cluster center (</a:t>
            </a:r>
            <a:r>
              <a:rPr lang="en-US" sz="2400" dirty="0">
                <a:solidFill>
                  <a:srgbClr val="FF0000"/>
                </a:solidFill>
              </a:rPr>
              <a:t>centroid</a:t>
            </a:r>
            <a:r>
              <a:rPr lang="en-US" sz="2400" dirty="0">
                <a:solidFill>
                  <a:srgbClr val="0070C0"/>
                </a:solidFill>
              </a:rPr>
              <a:t>) is </a:t>
            </a:r>
            <a:r>
              <a:rPr lang="en-US" sz="2400" dirty="0">
                <a:solidFill>
                  <a:srgbClr val="00B050"/>
                </a:solidFill>
              </a:rPr>
              <a:t>formed</a:t>
            </a:r>
            <a:r>
              <a:rPr lang="en-US" sz="2400" dirty="0">
                <a:solidFill>
                  <a:srgbClr val="0070C0"/>
                </a:solidFill>
              </a:rPr>
              <a:t> such that the distance of the data points is </a:t>
            </a:r>
            <a:r>
              <a:rPr lang="en-US" sz="2400" dirty="0">
                <a:solidFill>
                  <a:srgbClr val="00B050"/>
                </a:solidFill>
              </a:rPr>
              <a:t>minimum</a:t>
            </a:r>
            <a:r>
              <a:rPr lang="en-US" sz="2400" dirty="0">
                <a:solidFill>
                  <a:srgbClr val="0070C0"/>
                </a:solidFill>
              </a:rPr>
              <a:t> with the center</a:t>
            </a:r>
          </a:p>
          <a:p>
            <a:pPr marL="0" indent="0">
              <a:buNone/>
            </a:pPr>
            <a:r>
              <a:rPr lang="en-US" sz="2400" dirty="0">
                <a:solidFill>
                  <a:srgbClr val="0070C0"/>
                </a:solidFill>
              </a:rPr>
              <a:t>• The </a:t>
            </a:r>
            <a:r>
              <a:rPr lang="en-US" sz="2400" dirty="0">
                <a:solidFill>
                  <a:srgbClr val="00B050"/>
                </a:solidFill>
              </a:rPr>
              <a:t>biggest problem </a:t>
            </a:r>
            <a:r>
              <a:rPr lang="en-US" sz="2400" dirty="0">
                <a:solidFill>
                  <a:srgbClr val="0070C0"/>
                </a:solidFill>
              </a:rPr>
              <a:t>with this algorithm is that we need to </a:t>
            </a:r>
            <a:r>
              <a:rPr lang="en-US" sz="2400" dirty="0">
                <a:solidFill>
                  <a:srgbClr val="00B050"/>
                </a:solidFill>
              </a:rPr>
              <a:t>specify K</a:t>
            </a:r>
            <a:r>
              <a:rPr lang="en-US" sz="2400" dirty="0">
                <a:solidFill>
                  <a:srgbClr val="0070C0"/>
                </a:solidFill>
              </a:rPr>
              <a:t> in advance</a:t>
            </a:r>
          </a:p>
          <a:p>
            <a:pPr marL="0" indent="0">
              <a:buNone/>
            </a:pPr>
            <a:endParaRPr kumimoji="0" lang="en-US" sz="2400" b="0" i="0" u="none" strike="noStrike" kern="1200" cap="none" spc="0" normalizeH="0" baseline="0" noProof="0" dirty="0">
              <a:ln>
                <a:noFill/>
              </a:ln>
              <a:solidFill>
                <a:srgbClr val="C00000"/>
              </a:solidFill>
              <a:effectLst/>
              <a:uLnTx/>
              <a:uFillTx/>
            </a:endParaRPr>
          </a:p>
          <a:p>
            <a:pPr marL="0" indent="0">
              <a:buNone/>
            </a:pPr>
            <a:endParaRPr lang="en-US" sz="2400" dirty="0">
              <a:solidFill>
                <a:srgbClr val="C00000"/>
              </a:solidFill>
            </a:endParaRPr>
          </a:p>
          <a:p>
            <a:pPr marL="0" indent="0">
              <a:buNone/>
            </a:pPr>
            <a:endParaRPr kumimoji="0" lang="en-US" sz="2400" b="0" i="0" u="none" strike="noStrike" kern="1200" cap="none" spc="0" normalizeH="0" baseline="0" noProof="0" dirty="0">
              <a:ln>
                <a:noFill/>
              </a:ln>
              <a:solidFill>
                <a:srgbClr val="C00000"/>
              </a:solidFill>
              <a:effectLst/>
              <a:uLnTx/>
              <a:uFillTx/>
            </a:endParaRPr>
          </a:p>
          <a:p>
            <a:pPr marL="0" indent="0">
              <a:buNone/>
            </a:pPr>
            <a:r>
              <a:rPr kumimoji="0" lang="en-US" sz="2400" b="0" i="0" u="none" strike="noStrike" kern="1200" cap="none" spc="0" normalizeH="0" baseline="0" noProof="0" dirty="0">
                <a:ln>
                  <a:noFill/>
                </a:ln>
                <a:solidFill>
                  <a:srgbClr val="C00000"/>
                </a:solidFill>
                <a:effectLst/>
                <a:uLnTx/>
                <a:uFillTx/>
              </a:rPr>
              <a:t>How many clusters are there?</a:t>
            </a:r>
          </a:p>
        </p:txBody>
      </p:sp>
      <p:sp>
        <p:nvSpPr>
          <p:cNvPr id="9" name="Footer Placeholder 8"/>
          <p:cNvSpPr>
            <a:spLocks noGrp="1"/>
          </p:cNvSpPr>
          <p:nvPr>
            <p:ph type="ftr" sz="quarter" idx="11"/>
          </p:nvPr>
        </p:nvSpPr>
        <p:spPr>
          <a:xfrm>
            <a:off x="4572000" y="6492875"/>
            <a:ext cx="4343400" cy="317241"/>
          </a:xfrm>
        </p:spPr>
        <p:txBody>
          <a:bodyPr/>
          <a:lstStyle/>
          <a:p>
            <a:r>
              <a:rPr lang="en-JM" sz="1200" b="0">
                <a:latin typeface="Calibri" panose="020F0502020204030204" pitchFamily="34" charset="0"/>
                <a:cs typeface="Calibri" panose="020F0502020204030204" pitchFamily="34" charset="0"/>
              </a:rPr>
              <a:t>Module 7</a:t>
            </a:r>
            <a:endParaRPr lang="en-US" dirty="0">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pic>
        <p:nvPicPr>
          <p:cNvPr id="6" name="Picture 5">
            <a:extLst>
              <a:ext uri="{FF2B5EF4-FFF2-40B4-BE49-F238E27FC236}">
                <a16:creationId xmlns:a16="http://schemas.microsoft.com/office/drawing/2014/main" id="{1B7F257E-5708-49C4-AEA1-FBE084D9B91E}"/>
              </a:ext>
            </a:extLst>
          </p:cNvPr>
          <p:cNvPicPr>
            <a:picLocks noChangeAspect="1"/>
          </p:cNvPicPr>
          <p:nvPr/>
        </p:nvPicPr>
        <p:blipFill>
          <a:blip r:embed="rId5"/>
          <a:stretch>
            <a:fillRect/>
          </a:stretch>
        </p:blipFill>
        <p:spPr>
          <a:xfrm>
            <a:off x="4121020" y="2543949"/>
            <a:ext cx="5022980" cy="3901042"/>
          </a:xfrm>
          <a:prstGeom prst="rect">
            <a:avLst/>
          </a:prstGeom>
        </p:spPr>
      </p:pic>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B4042EAA-44E8-4A8C-9A15-19F9A192C0C9}"/>
                  </a:ext>
                </a:extLst>
              </p14:cNvPr>
              <p14:cNvContentPartPr/>
              <p14:nvPr/>
            </p14:nvContentPartPr>
            <p14:xfrm>
              <a:off x="4451009" y="4328219"/>
              <a:ext cx="109440" cy="69480"/>
            </p14:xfrm>
          </p:contentPart>
        </mc:Choice>
        <mc:Fallback xmlns="">
          <p:pic>
            <p:nvPicPr>
              <p:cNvPr id="27" name="Ink 26">
                <a:extLst>
                  <a:ext uri="{FF2B5EF4-FFF2-40B4-BE49-F238E27FC236}">
                    <a16:creationId xmlns:a16="http://schemas.microsoft.com/office/drawing/2014/main" id="{B4042EAA-44E8-4A8C-9A15-19F9A192C0C9}"/>
                  </a:ext>
                </a:extLst>
              </p:cNvPr>
              <p:cNvPicPr/>
              <p:nvPr/>
            </p:nvPicPr>
            <p:blipFill>
              <a:blip r:embed="rId13"/>
              <a:stretch>
                <a:fillRect/>
              </a:stretch>
            </p:blipFill>
            <p:spPr>
              <a:xfrm>
                <a:off x="4442009" y="4319219"/>
                <a:ext cx="127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809339CC-A5C6-4E37-94A6-E0B4EDA1D45B}"/>
                  </a:ext>
                </a:extLst>
              </p14:cNvPr>
              <p14:cNvContentPartPr/>
              <p14:nvPr/>
            </p14:nvContentPartPr>
            <p14:xfrm>
              <a:off x="6323729" y="5332259"/>
              <a:ext cx="54720" cy="75960"/>
            </p14:xfrm>
          </p:contentPart>
        </mc:Choice>
        <mc:Fallback xmlns="">
          <p:pic>
            <p:nvPicPr>
              <p:cNvPr id="33" name="Ink 32">
                <a:extLst>
                  <a:ext uri="{FF2B5EF4-FFF2-40B4-BE49-F238E27FC236}">
                    <a16:creationId xmlns:a16="http://schemas.microsoft.com/office/drawing/2014/main" id="{809339CC-A5C6-4E37-94A6-E0B4EDA1D45B}"/>
                  </a:ext>
                </a:extLst>
              </p:cNvPr>
              <p:cNvPicPr/>
              <p:nvPr/>
            </p:nvPicPr>
            <p:blipFill>
              <a:blip r:embed="rId15"/>
              <a:stretch>
                <a:fillRect/>
              </a:stretch>
            </p:blipFill>
            <p:spPr>
              <a:xfrm>
                <a:off x="6314669" y="5323578"/>
                <a:ext cx="72477"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95F472B3-797E-424F-ACC1-4477525FBD36}"/>
                  </a:ext>
                </a:extLst>
              </p14:cNvPr>
              <p14:cNvContentPartPr/>
              <p14:nvPr/>
            </p14:nvContentPartPr>
            <p14:xfrm>
              <a:off x="6177569" y="4711259"/>
              <a:ext cx="102960" cy="67320"/>
            </p14:xfrm>
          </p:contentPart>
        </mc:Choice>
        <mc:Fallback xmlns="">
          <p:pic>
            <p:nvPicPr>
              <p:cNvPr id="35" name="Ink 34">
                <a:extLst>
                  <a:ext uri="{FF2B5EF4-FFF2-40B4-BE49-F238E27FC236}">
                    <a16:creationId xmlns:a16="http://schemas.microsoft.com/office/drawing/2014/main" id="{95F472B3-797E-424F-ACC1-4477525FBD36}"/>
                  </a:ext>
                </a:extLst>
              </p:cNvPr>
              <p:cNvPicPr/>
              <p:nvPr/>
            </p:nvPicPr>
            <p:blipFill>
              <a:blip r:embed="rId17"/>
              <a:stretch>
                <a:fillRect/>
              </a:stretch>
            </p:blipFill>
            <p:spPr>
              <a:xfrm>
                <a:off x="6168929" y="4702259"/>
                <a:ext cx="1206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Ink 45">
                <a:extLst>
                  <a:ext uri="{FF2B5EF4-FFF2-40B4-BE49-F238E27FC236}">
                    <a16:creationId xmlns:a16="http://schemas.microsoft.com/office/drawing/2014/main" id="{33B9161F-908C-4C48-979B-F5C6FFB1E99B}"/>
                  </a:ext>
                </a:extLst>
              </p14:cNvPr>
              <p14:cNvContentPartPr/>
              <p14:nvPr/>
            </p14:nvContentPartPr>
            <p14:xfrm>
              <a:off x="6777689" y="3768779"/>
              <a:ext cx="95040" cy="56160"/>
            </p14:xfrm>
          </p:contentPart>
        </mc:Choice>
        <mc:Fallback xmlns="">
          <p:pic>
            <p:nvPicPr>
              <p:cNvPr id="46" name="Ink 45">
                <a:extLst>
                  <a:ext uri="{FF2B5EF4-FFF2-40B4-BE49-F238E27FC236}">
                    <a16:creationId xmlns:a16="http://schemas.microsoft.com/office/drawing/2014/main" id="{33B9161F-908C-4C48-979B-F5C6FFB1E99B}"/>
                  </a:ext>
                </a:extLst>
              </p:cNvPr>
              <p:cNvPicPr/>
              <p:nvPr/>
            </p:nvPicPr>
            <p:blipFill>
              <a:blip r:embed="rId27"/>
              <a:stretch>
                <a:fillRect/>
              </a:stretch>
            </p:blipFill>
            <p:spPr>
              <a:xfrm>
                <a:off x="6768689" y="3759779"/>
                <a:ext cx="1126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8" name="Ink 47">
                <a:extLst>
                  <a:ext uri="{FF2B5EF4-FFF2-40B4-BE49-F238E27FC236}">
                    <a16:creationId xmlns:a16="http://schemas.microsoft.com/office/drawing/2014/main" id="{3EBFF04F-9B5A-4490-8C25-AE16C825F8B3}"/>
                  </a:ext>
                </a:extLst>
              </p14:cNvPr>
              <p14:cNvContentPartPr/>
              <p14:nvPr/>
            </p14:nvContentPartPr>
            <p14:xfrm>
              <a:off x="8653289" y="3474299"/>
              <a:ext cx="100440" cy="43560"/>
            </p14:xfrm>
          </p:contentPart>
        </mc:Choice>
        <mc:Fallback xmlns="">
          <p:pic>
            <p:nvPicPr>
              <p:cNvPr id="48" name="Ink 47">
                <a:extLst>
                  <a:ext uri="{FF2B5EF4-FFF2-40B4-BE49-F238E27FC236}">
                    <a16:creationId xmlns:a16="http://schemas.microsoft.com/office/drawing/2014/main" id="{3EBFF04F-9B5A-4490-8C25-AE16C825F8B3}"/>
                  </a:ext>
                </a:extLst>
              </p:cNvPr>
              <p:cNvPicPr/>
              <p:nvPr/>
            </p:nvPicPr>
            <p:blipFill>
              <a:blip r:embed="rId29"/>
              <a:stretch>
                <a:fillRect/>
              </a:stretch>
            </p:blipFill>
            <p:spPr>
              <a:xfrm>
                <a:off x="8644321" y="3465659"/>
                <a:ext cx="118017"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Ink 48">
                <a:extLst>
                  <a:ext uri="{FF2B5EF4-FFF2-40B4-BE49-F238E27FC236}">
                    <a16:creationId xmlns:a16="http://schemas.microsoft.com/office/drawing/2014/main" id="{5F2A50FE-BF8F-4C83-B419-94D158020F19}"/>
                  </a:ext>
                </a:extLst>
              </p14:cNvPr>
              <p14:cNvContentPartPr/>
              <p14:nvPr/>
            </p14:nvContentPartPr>
            <p14:xfrm>
              <a:off x="5307089" y="3801179"/>
              <a:ext cx="43560" cy="7560"/>
            </p14:xfrm>
          </p:contentPart>
        </mc:Choice>
        <mc:Fallback xmlns="">
          <p:pic>
            <p:nvPicPr>
              <p:cNvPr id="49" name="Ink 48">
                <a:extLst>
                  <a:ext uri="{FF2B5EF4-FFF2-40B4-BE49-F238E27FC236}">
                    <a16:creationId xmlns:a16="http://schemas.microsoft.com/office/drawing/2014/main" id="{5F2A50FE-BF8F-4C83-B419-94D158020F19}"/>
                  </a:ext>
                </a:extLst>
              </p:cNvPr>
              <p:cNvPicPr/>
              <p:nvPr/>
            </p:nvPicPr>
            <p:blipFill>
              <a:blip r:embed="rId31"/>
              <a:stretch>
                <a:fillRect/>
              </a:stretch>
            </p:blipFill>
            <p:spPr>
              <a:xfrm>
                <a:off x="5298089" y="3792179"/>
                <a:ext cx="61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5F354B3F-0E96-4EB2-9296-DFF9E1032659}"/>
                  </a:ext>
                </a:extLst>
              </p14:cNvPr>
              <p14:cNvContentPartPr/>
              <p14:nvPr/>
            </p14:nvContentPartPr>
            <p14:xfrm>
              <a:off x="5346689" y="4350539"/>
              <a:ext cx="123840" cy="64800"/>
            </p14:xfrm>
          </p:contentPart>
        </mc:Choice>
        <mc:Fallback xmlns="">
          <p:pic>
            <p:nvPicPr>
              <p:cNvPr id="51" name="Ink 50">
                <a:extLst>
                  <a:ext uri="{FF2B5EF4-FFF2-40B4-BE49-F238E27FC236}">
                    <a16:creationId xmlns:a16="http://schemas.microsoft.com/office/drawing/2014/main" id="{5F354B3F-0E96-4EB2-9296-DFF9E1032659}"/>
                  </a:ext>
                </a:extLst>
              </p:cNvPr>
              <p:cNvPicPr/>
              <p:nvPr/>
            </p:nvPicPr>
            <p:blipFill>
              <a:blip r:embed="rId33"/>
              <a:stretch>
                <a:fillRect/>
              </a:stretch>
            </p:blipFill>
            <p:spPr>
              <a:xfrm>
                <a:off x="5337689" y="4341589"/>
                <a:ext cx="141480" cy="82343"/>
              </a:xfrm>
              <a:prstGeom prst="rect">
                <a:avLst/>
              </a:prstGeom>
            </p:spPr>
          </p:pic>
        </mc:Fallback>
      </mc:AlternateContent>
    </p:spTree>
    <p:extLst>
      <p:ext uri="{BB962C8B-B14F-4D97-AF65-F5344CB8AC3E}">
        <p14:creationId xmlns:p14="http://schemas.microsoft.com/office/powerpoint/2010/main" val="610928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281600" y="1066800"/>
            <a:ext cx="8382000" cy="5059363"/>
          </a:xfrm>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3200" dirty="0"/>
              <a:t>K-Means Clustering Algorithm</a:t>
            </a:r>
            <a:endParaRPr lang="en-US" sz="3200" dirty="0">
              <a:solidFill>
                <a:schemeClr val="dk1"/>
              </a:solidFil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6919BC-2015-4E79-93C4-5A18882C5F14}"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19874" y="6489443"/>
            <a:ext cx="424126"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11" name="Google Shape;335;p45">
            <a:extLst>
              <a:ext uri="{FF2B5EF4-FFF2-40B4-BE49-F238E27FC236}">
                <a16:creationId xmlns:a16="http://schemas.microsoft.com/office/drawing/2014/main" id="{F952461D-BBB9-4581-9330-CB77F07C32AC}"/>
              </a:ext>
            </a:extLst>
          </p:cNvPr>
          <p:cNvSpPr txBox="1">
            <a:spLocks/>
          </p:cNvSpPr>
          <p:nvPr/>
        </p:nvSpPr>
        <p:spPr bwMode="auto">
          <a:xfrm>
            <a:off x="480399" y="1261678"/>
            <a:ext cx="8550759" cy="468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spcBef>
                <a:spcPts val="0"/>
              </a:spcBef>
              <a:spcAft>
                <a:spcPts val="0"/>
              </a:spcAft>
              <a:buSzPts val="2210"/>
              <a:buFont typeface="Libre Franklin"/>
              <a:buAutoNum type="arabicPeriod"/>
            </a:pPr>
            <a:r>
              <a:rPr lang="en-US">
                <a:solidFill>
                  <a:srgbClr val="00B050"/>
                </a:solidFill>
              </a:rPr>
              <a:t>Choose # of clusters desired, </a:t>
            </a:r>
            <a:r>
              <a:rPr lang="en-US" i="1">
                <a:solidFill>
                  <a:srgbClr val="00B050"/>
                </a:solidFill>
              </a:rPr>
              <a:t>k</a:t>
            </a:r>
            <a:r>
              <a:rPr lang="en-US">
                <a:solidFill>
                  <a:srgbClr val="00B050"/>
                </a:solidFill>
              </a:rPr>
              <a:t>  </a:t>
            </a:r>
          </a:p>
          <a:p>
            <a:pPr marL="514350" indent="-514350">
              <a:spcBef>
                <a:spcPts val="575"/>
              </a:spcBef>
              <a:spcAft>
                <a:spcPts val="0"/>
              </a:spcAft>
              <a:buSzPts val="2210"/>
              <a:buFont typeface="Libre Franklin"/>
              <a:buAutoNum type="arabicPeriod"/>
            </a:pPr>
            <a:r>
              <a:rPr lang="en-US">
                <a:solidFill>
                  <a:srgbClr val="00B050"/>
                </a:solidFill>
              </a:rPr>
              <a:t>Start with a partition into k clusters </a:t>
            </a:r>
          </a:p>
          <a:p>
            <a:pPr marL="1050925" lvl="2" indent="-457200">
              <a:spcBef>
                <a:spcPts val="375"/>
              </a:spcBef>
              <a:spcAft>
                <a:spcPts val="0"/>
              </a:spcAft>
              <a:buSzPts val="1700"/>
              <a:buFont typeface="Noto Sans Symbols"/>
              <a:buNone/>
            </a:pPr>
            <a:r>
              <a:rPr lang="en-US">
                <a:solidFill>
                  <a:srgbClr val="00B050"/>
                </a:solidFill>
              </a:rPr>
              <a:t>Often based on random selection of k centroids </a:t>
            </a:r>
          </a:p>
          <a:p>
            <a:pPr marL="514350" indent="-514350">
              <a:spcBef>
                <a:spcPts val="575"/>
              </a:spcBef>
              <a:spcAft>
                <a:spcPts val="0"/>
              </a:spcAft>
              <a:buSzPts val="2210"/>
              <a:buFont typeface="Libre Franklin"/>
              <a:buAutoNum type="arabicPeriod"/>
            </a:pPr>
            <a:r>
              <a:rPr lang="en-US">
                <a:solidFill>
                  <a:srgbClr val="00B050"/>
                </a:solidFill>
              </a:rPr>
              <a:t>At each step, move each record to cluster with closest centroid</a:t>
            </a:r>
          </a:p>
          <a:p>
            <a:pPr marL="514350" indent="-514350">
              <a:spcBef>
                <a:spcPts val="575"/>
              </a:spcBef>
              <a:spcAft>
                <a:spcPts val="0"/>
              </a:spcAft>
              <a:buSzPts val="2210"/>
              <a:buFont typeface="Libre Franklin"/>
              <a:buAutoNum type="arabicPeriod"/>
            </a:pPr>
            <a:r>
              <a:rPr lang="en-US">
                <a:solidFill>
                  <a:srgbClr val="00B050"/>
                </a:solidFill>
              </a:rPr>
              <a:t>Recompute centroids, repeat step 3</a:t>
            </a:r>
          </a:p>
          <a:p>
            <a:pPr marL="514350" indent="-514350">
              <a:spcBef>
                <a:spcPts val="575"/>
              </a:spcBef>
              <a:spcAft>
                <a:spcPts val="0"/>
              </a:spcAft>
              <a:buSzPts val="2210"/>
              <a:buFont typeface="Libre Franklin"/>
              <a:buAutoNum type="arabicPeriod"/>
            </a:pPr>
            <a:r>
              <a:rPr lang="en-US">
                <a:solidFill>
                  <a:srgbClr val="00B050"/>
                </a:solidFill>
              </a:rPr>
              <a:t>Stop when moving records increases within-cluster dispersion</a:t>
            </a:r>
          </a:p>
          <a:p>
            <a:pPr marL="514350" indent="-514350">
              <a:spcBef>
                <a:spcPts val="575"/>
              </a:spcBef>
              <a:spcAft>
                <a:spcPts val="0"/>
              </a:spcAft>
              <a:buSzPts val="2210"/>
              <a:buFont typeface="Noto Sans Symbols"/>
              <a:buNone/>
            </a:pPr>
            <a:endParaRPr lang="en-US" dirty="0"/>
          </a:p>
        </p:txBody>
      </p:sp>
    </p:spTree>
    <p:extLst>
      <p:ext uri="{BB962C8B-B14F-4D97-AF65-F5344CB8AC3E}">
        <p14:creationId xmlns:p14="http://schemas.microsoft.com/office/powerpoint/2010/main" val="4282995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p:txBody>
          <a:bodyPr/>
          <a:lstStyle/>
          <a:p>
            <a:pPr marL="0" indent="0">
              <a:buNone/>
            </a:pPr>
            <a:r>
              <a:rPr lang="en-US" dirty="0"/>
              <a:t>K-Means Steps</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B2097E-6369-43D6-8D91-1CFD1714549D}"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77822" y="871267"/>
            <a:ext cx="5665388" cy="5459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accent6">
                    <a:lumMod val="50000"/>
                  </a:schemeClr>
                </a:solidFill>
              </a:rPr>
              <a:t>1. </a:t>
            </a:r>
            <a:r>
              <a:rPr lang="en-US" sz="2400" dirty="0">
                <a:solidFill>
                  <a:srgbClr val="00B0F0"/>
                </a:solidFill>
              </a:rPr>
              <a:t>Select</a:t>
            </a:r>
            <a:r>
              <a:rPr lang="en-US" sz="2400" dirty="0">
                <a:solidFill>
                  <a:schemeClr val="accent6">
                    <a:lumMod val="50000"/>
                  </a:schemeClr>
                </a:solidFill>
              </a:rPr>
              <a:t> the desired number of clusters, </a:t>
            </a:r>
            <a:r>
              <a:rPr lang="en-US" sz="2400" dirty="0">
                <a:solidFill>
                  <a:srgbClr val="00B0F0"/>
                </a:solidFill>
              </a:rPr>
              <a:t>k</a:t>
            </a:r>
          </a:p>
          <a:p>
            <a:pPr marL="0" indent="0">
              <a:buNone/>
            </a:pPr>
            <a:r>
              <a:rPr lang="en-US" sz="2400" dirty="0">
                <a:solidFill>
                  <a:schemeClr val="accent6">
                    <a:lumMod val="50000"/>
                  </a:schemeClr>
                </a:solidFill>
              </a:rPr>
              <a:t>2. </a:t>
            </a:r>
            <a:r>
              <a:rPr lang="en-US" sz="2400" dirty="0">
                <a:solidFill>
                  <a:srgbClr val="00B0F0"/>
                </a:solidFill>
              </a:rPr>
              <a:t>Select k initial observations as centroids</a:t>
            </a:r>
          </a:p>
          <a:p>
            <a:pPr marL="0" indent="0">
              <a:buNone/>
            </a:pPr>
            <a:r>
              <a:rPr lang="en-US" sz="2400" dirty="0">
                <a:solidFill>
                  <a:schemeClr val="accent6">
                    <a:lumMod val="50000"/>
                  </a:schemeClr>
                </a:solidFill>
              </a:rPr>
              <a:t>3. </a:t>
            </a:r>
            <a:r>
              <a:rPr lang="en-US" sz="2400" dirty="0">
                <a:solidFill>
                  <a:srgbClr val="00B0F0"/>
                </a:solidFill>
              </a:rPr>
              <a:t>Assign observations to the cluster with the nearest centroid</a:t>
            </a:r>
          </a:p>
          <a:p>
            <a:pPr marL="0" indent="0">
              <a:buNone/>
            </a:pPr>
            <a:r>
              <a:rPr lang="en-US" sz="2400" dirty="0">
                <a:solidFill>
                  <a:schemeClr val="accent6">
                    <a:lumMod val="50000"/>
                  </a:schemeClr>
                </a:solidFill>
              </a:rPr>
              <a:t>4. </a:t>
            </a:r>
            <a:r>
              <a:rPr lang="en-US" sz="2400" dirty="0">
                <a:solidFill>
                  <a:srgbClr val="00B0F0"/>
                </a:solidFill>
              </a:rPr>
              <a:t>Recalculate cluster centroids </a:t>
            </a:r>
            <a:r>
              <a:rPr lang="en-US" sz="2400" dirty="0">
                <a:solidFill>
                  <a:schemeClr val="accent6">
                    <a:lumMod val="50000"/>
                  </a:schemeClr>
                </a:solidFill>
              </a:rPr>
              <a:t>based on the new assignments from step 3</a:t>
            </a:r>
          </a:p>
          <a:p>
            <a:pPr marL="0" indent="0">
              <a:buNone/>
            </a:pPr>
            <a:r>
              <a:rPr lang="en-US" sz="2400" dirty="0">
                <a:solidFill>
                  <a:schemeClr val="accent6">
                    <a:lumMod val="50000"/>
                  </a:schemeClr>
                </a:solidFill>
              </a:rPr>
              <a:t>5. </a:t>
            </a:r>
            <a:r>
              <a:rPr lang="en-US" sz="2400" dirty="0">
                <a:solidFill>
                  <a:srgbClr val="00B0F0"/>
                </a:solidFill>
              </a:rPr>
              <a:t>Repeat steps 3 and 4 </a:t>
            </a:r>
            <a:r>
              <a:rPr lang="en-US" sz="2400" dirty="0">
                <a:solidFill>
                  <a:schemeClr val="accent6">
                    <a:lumMod val="50000"/>
                  </a:schemeClr>
                </a:solidFill>
              </a:rPr>
              <a:t>and stop when there are no more new assignments</a:t>
            </a:r>
          </a:p>
          <a:p>
            <a:pPr marL="0" indent="0">
              <a:buNone/>
            </a:pPr>
            <a:r>
              <a:rPr lang="en-US" sz="2400" dirty="0">
                <a:solidFill>
                  <a:schemeClr val="accent6">
                    <a:lumMod val="50000"/>
                  </a:schemeClr>
                </a:solidFill>
              </a:rPr>
              <a:t>Watch the animations:</a:t>
            </a:r>
          </a:p>
          <a:p>
            <a:pPr marL="0" indent="0">
              <a:buNone/>
            </a:pPr>
            <a:r>
              <a:rPr lang="en-US" sz="2400" dirty="0">
                <a:solidFill>
                  <a:schemeClr val="accent6">
                    <a:lumMod val="50000"/>
                  </a:schemeClr>
                </a:solidFill>
                <a:hlinkClick r:id="rId5"/>
              </a:rPr>
              <a:t>https://www.youtube.com/watch?v=5I3Ei69I40s&amp;t=34s</a:t>
            </a:r>
            <a:r>
              <a:rPr lang="en-US" sz="2400" dirty="0">
                <a:solidFill>
                  <a:schemeClr val="accent6">
                    <a:lumMod val="50000"/>
                  </a:schemeClr>
                </a:solidFill>
              </a:rPr>
              <a:t> </a:t>
            </a:r>
          </a:p>
          <a:p>
            <a:pPr marL="0" indent="0">
              <a:buNone/>
            </a:pPr>
            <a:r>
              <a:rPr lang="en-US" sz="2400" dirty="0">
                <a:solidFill>
                  <a:schemeClr val="accent6">
                    <a:lumMod val="50000"/>
                  </a:schemeClr>
                </a:solidFill>
                <a:hlinkClick r:id="rId6"/>
              </a:rPr>
              <a:t>https://www.youtube.com/shorts/Rt8GQ6kLeSQ</a:t>
            </a:r>
            <a:r>
              <a:rPr lang="en-US" sz="2400" dirty="0">
                <a:solidFill>
                  <a:schemeClr val="accent6">
                    <a:lumMod val="50000"/>
                  </a:schemeClr>
                </a:solidFill>
              </a:rPr>
              <a:t> </a:t>
            </a:r>
          </a:p>
          <a:p>
            <a:pPr marL="0" indent="0">
              <a:buNone/>
            </a:pPr>
            <a:endParaRPr lang="en-US" sz="2400" dirty="0">
              <a:solidFill>
                <a:schemeClr val="accent6">
                  <a:lumMod val="50000"/>
                </a:schemeClr>
              </a:solidFill>
            </a:endParaRPr>
          </a:p>
          <a:p>
            <a:pPr marL="0" indent="0">
              <a:buNone/>
            </a:pPr>
            <a:endParaRPr lang="en-US" sz="2400" dirty="0">
              <a:solidFill>
                <a:schemeClr val="accent6">
                  <a:lumMod val="50000"/>
                </a:schemeClr>
              </a:solidFill>
            </a:endParaRPr>
          </a:p>
          <a:p>
            <a:pPr marL="0" indent="0">
              <a:buNone/>
            </a:pPr>
            <a:endParaRPr lang="en-US" sz="2400" dirty="0"/>
          </a:p>
        </p:txBody>
      </p:sp>
      <p:sp>
        <p:nvSpPr>
          <p:cNvPr id="9" name="Footer Placeholder 8"/>
          <p:cNvSpPr>
            <a:spLocks noGrp="1"/>
          </p:cNvSpPr>
          <p:nvPr>
            <p:ph type="ftr" sz="quarter" idx="11"/>
          </p:nvPr>
        </p:nvSpPr>
        <p:spPr>
          <a:xfrm>
            <a:off x="4572000" y="6492875"/>
            <a:ext cx="4343400" cy="317241"/>
          </a:xfrm>
        </p:spPr>
        <p:txBody>
          <a:bodyPr/>
          <a:lstStyle/>
          <a:p>
            <a:r>
              <a:rPr lang="en-JM" sz="1200" b="0">
                <a:latin typeface="Calibri" panose="020F0502020204030204" pitchFamily="34" charset="0"/>
                <a:cs typeface="Calibri" panose="020F0502020204030204" pitchFamily="34" charset="0"/>
              </a:rPr>
              <a:t>Module 7</a:t>
            </a:r>
            <a:endParaRPr lang="en-US" dirty="0">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pic>
        <p:nvPicPr>
          <p:cNvPr id="8" name="Picture 7">
            <a:extLst>
              <a:ext uri="{FF2B5EF4-FFF2-40B4-BE49-F238E27FC236}">
                <a16:creationId xmlns:a16="http://schemas.microsoft.com/office/drawing/2014/main" id="{63DE181F-0FE0-44D2-9137-132E2C5A051B}"/>
              </a:ext>
            </a:extLst>
          </p:cNvPr>
          <p:cNvPicPr>
            <a:picLocks noChangeAspect="1"/>
          </p:cNvPicPr>
          <p:nvPr/>
        </p:nvPicPr>
        <p:blipFill>
          <a:blip r:embed="rId7"/>
          <a:stretch>
            <a:fillRect/>
          </a:stretch>
        </p:blipFill>
        <p:spPr>
          <a:xfrm>
            <a:off x="5560341" y="957533"/>
            <a:ext cx="3583659" cy="2571662"/>
          </a:xfrm>
          <a:prstGeom prst="rect">
            <a:avLst/>
          </a:prstGeom>
        </p:spPr>
      </p:pic>
      <p:sp>
        <p:nvSpPr>
          <p:cNvPr id="5" name="Rectangle 4">
            <a:extLst>
              <a:ext uri="{FF2B5EF4-FFF2-40B4-BE49-F238E27FC236}">
                <a16:creationId xmlns:a16="http://schemas.microsoft.com/office/drawing/2014/main" id="{B4F71B9F-D4E8-485F-B940-8D3A1136DE85}"/>
              </a:ext>
            </a:extLst>
          </p:cNvPr>
          <p:cNvSpPr/>
          <p:nvPr/>
        </p:nvSpPr>
        <p:spPr>
          <a:xfrm>
            <a:off x="7038988" y="3613025"/>
            <a:ext cx="521297" cy="369332"/>
          </a:xfrm>
          <a:prstGeom prst="rect">
            <a:avLst/>
          </a:prstGeom>
        </p:spPr>
        <p:txBody>
          <a:bodyPr wrap="none">
            <a:spAutoFit/>
          </a:bodyPr>
          <a:lstStyle/>
          <a:p>
            <a:r>
              <a:rPr lang="en-US" dirty="0">
                <a:solidFill>
                  <a:schemeClr val="accent6">
                    <a:lumMod val="50000"/>
                  </a:schemeClr>
                </a:solidFill>
              </a:rPr>
              <a:t>k=6</a:t>
            </a:r>
            <a:endParaRPr lang="en-US" dirty="0"/>
          </a:p>
        </p:txBody>
      </p:sp>
    </p:spTree>
    <p:extLst>
      <p:ext uri="{BB962C8B-B14F-4D97-AF65-F5344CB8AC3E}">
        <p14:creationId xmlns:p14="http://schemas.microsoft.com/office/powerpoint/2010/main" val="402870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281600" y="1066800"/>
            <a:ext cx="8382000" cy="5059363"/>
          </a:xfrm>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2800" dirty="0"/>
              <a:t>K-means Algorithm</a:t>
            </a:r>
            <a:r>
              <a:rPr lang="en-US" sz="2800"/>
              <a:t>: Choosing </a:t>
            </a:r>
            <a:r>
              <a:rPr lang="en-US" sz="2800" dirty="0"/>
              <a:t>k and Initial Partitioning</a:t>
            </a:r>
            <a:endParaRPr lang="en-US" sz="2800" dirty="0">
              <a:solidFill>
                <a:schemeClr val="dk1"/>
              </a:solidFil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CC7B96-0863-449D-8C65-7C4066742956}"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15983" y="6489443"/>
            <a:ext cx="428017"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Google Shape;342;p46">
            <a:extLst>
              <a:ext uri="{FF2B5EF4-FFF2-40B4-BE49-F238E27FC236}">
                <a16:creationId xmlns:a16="http://schemas.microsoft.com/office/drawing/2014/main" id="{C590AEE0-1867-4AE7-8652-96DDC0E6D04D}"/>
              </a:ext>
            </a:extLst>
          </p:cNvPr>
          <p:cNvSpPr txBox="1">
            <a:spLocks/>
          </p:cNvSpPr>
          <p:nvPr/>
        </p:nvSpPr>
        <p:spPr bwMode="auto">
          <a:xfrm>
            <a:off x="350358" y="1018915"/>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SzPts val="2210"/>
              <a:buFont typeface="Noto Sans Symbols"/>
              <a:buNone/>
            </a:pPr>
            <a:r>
              <a:rPr lang="en-US">
                <a:solidFill>
                  <a:srgbClr val="00B050"/>
                </a:solidFill>
              </a:rPr>
              <a:t>Choose </a:t>
            </a:r>
            <a:r>
              <a:rPr lang="en-US" i="1">
                <a:solidFill>
                  <a:srgbClr val="00B050"/>
                </a:solidFill>
              </a:rPr>
              <a:t>k</a:t>
            </a:r>
            <a:r>
              <a:rPr lang="en-US">
                <a:solidFill>
                  <a:srgbClr val="00B050"/>
                </a:solidFill>
              </a:rPr>
              <a:t> based on the how results will be used </a:t>
            </a:r>
          </a:p>
          <a:p>
            <a:pPr marL="844550" lvl="2">
              <a:spcBef>
                <a:spcPts val="375"/>
              </a:spcBef>
              <a:spcAft>
                <a:spcPts val="0"/>
              </a:spcAft>
              <a:buSzPts val="1700"/>
              <a:buFont typeface="Noto Sans Symbols"/>
              <a:buNone/>
            </a:pPr>
            <a:r>
              <a:rPr lang="en-US">
                <a:solidFill>
                  <a:srgbClr val="00B050"/>
                </a:solidFill>
              </a:rPr>
              <a:t>e.g., “How many market segments do we want?”</a:t>
            </a:r>
          </a:p>
          <a:p>
            <a:pPr marL="0" indent="0">
              <a:spcBef>
                <a:spcPts val="575"/>
              </a:spcBef>
              <a:spcAft>
                <a:spcPts val="0"/>
              </a:spcAft>
              <a:buSzPts val="2210"/>
              <a:buFont typeface="Noto Sans Symbols"/>
              <a:buNone/>
            </a:pPr>
            <a:endParaRPr lang="en-US">
              <a:solidFill>
                <a:srgbClr val="00B050"/>
              </a:solidFill>
            </a:endParaRPr>
          </a:p>
          <a:p>
            <a:pPr marL="0" indent="0">
              <a:spcBef>
                <a:spcPts val="575"/>
              </a:spcBef>
              <a:spcAft>
                <a:spcPts val="0"/>
              </a:spcAft>
              <a:buSzPts val="2210"/>
              <a:buFont typeface="Noto Sans Symbols"/>
              <a:buNone/>
            </a:pPr>
            <a:r>
              <a:rPr lang="en-US"/>
              <a:t>Also experiment with slightly different k’s</a:t>
            </a:r>
          </a:p>
          <a:p>
            <a:pPr marL="0" indent="0">
              <a:spcBef>
                <a:spcPts val="575"/>
              </a:spcBef>
              <a:spcAft>
                <a:spcPts val="0"/>
              </a:spcAft>
              <a:buSzPts val="2210"/>
              <a:buFontTx/>
              <a:buNone/>
            </a:pPr>
            <a:endParaRPr lang="en-US"/>
          </a:p>
          <a:p>
            <a:pPr marL="0" indent="0">
              <a:spcBef>
                <a:spcPts val="575"/>
              </a:spcBef>
              <a:spcAft>
                <a:spcPts val="0"/>
              </a:spcAft>
              <a:buSzPts val="2210"/>
              <a:buFont typeface="Noto Sans Symbols"/>
              <a:buNone/>
            </a:pPr>
            <a:r>
              <a:rPr lang="en-US"/>
              <a:t>Initial partition into clusters can be random, or based on domain knowledge</a:t>
            </a:r>
          </a:p>
          <a:p>
            <a:pPr marL="346075" lvl="1" indent="-3175">
              <a:spcBef>
                <a:spcPts val="375"/>
              </a:spcBef>
              <a:spcAft>
                <a:spcPts val="0"/>
              </a:spcAft>
              <a:buSzPts val="1870"/>
              <a:buFont typeface="Noto Sans Symbols"/>
              <a:buNone/>
            </a:pPr>
            <a:r>
              <a:rPr lang="en-US" sz="2200"/>
              <a:t>If random partition, repeat the process with different random partitions</a:t>
            </a:r>
            <a:endParaRPr lang="en-US"/>
          </a:p>
          <a:p>
            <a:pPr marL="0" indent="0">
              <a:spcBef>
                <a:spcPts val="575"/>
              </a:spcBef>
              <a:spcAft>
                <a:spcPts val="0"/>
              </a:spcAft>
              <a:buSzPts val="2210"/>
              <a:buFontTx/>
              <a:buNone/>
            </a:pPr>
            <a:endParaRPr lang="en-US" dirty="0"/>
          </a:p>
        </p:txBody>
      </p:sp>
    </p:spTree>
    <p:extLst>
      <p:ext uri="{BB962C8B-B14F-4D97-AF65-F5344CB8AC3E}">
        <p14:creationId xmlns:p14="http://schemas.microsoft.com/office/powerpoint/2010/main" val="2116079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281600" y="1066800"/>
            <a:ext cx="8382000" cy="5059363"/>
          </a:xfrm>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2800" dirty="0">
                <a:latin typeface="Arial"/>
                <a:ea typeface="Arial"/>
                <a:cs typeface="Arial"/>
                <a:sym typeface="Arial"/>
              </a:rPr>
              <a:t>Code for K-means Clustering</a:t>
            </a:r>
            <a:endParaRPr lang="en-US" sz="2800" dirty="0"/>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C1EBDF-529D-4DB7-A9D0-9FA7502C4020}"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96528" y="6489443"/>
            <a:ext cx="447472"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11" name="Google Shape;347;p47">
            <a:extLst>
              <a:ext uri="{FF2B5EF4-FFF2-40B4-BE49-F238E27FC236}">
                <a16:creationId xmlns:a16="http://schemas.microsoft.com/office/drawing/2014/main" id="{EB6DD0E5-5E3E-41F9-BF15-D4AFB5AB9384}"/>
              </a:ext>
            </a:extLst>
          </p:cNvPr>
          <p:cNvSpPr/>
          <p:nvPr/>
        </p:nvSpPr>
        <p:spPr>
          <a:xfrm>
            <a:off x="696742" y="1188991"/>
            <a:ext cx="7420500" cy="3811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en-US" sz="1800" b="1" dirty="0">
                <a:solidFill>
                  <a:schemeClr val="dk1"/>
                </a:solidFill>
                <a:latin typeface="Courier New"/>
                <a:ea typeface="Courier New"/>
                <a:cs typeface="Courier New"/>
                <a:sym typeface="Courier New"/>
              </a:rPr>
              <a:t># Load and preprocess data</a:t>
            </a:r>
            <a:endParaRPr sz="18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err="1">
                <a:solidFill>
                  <a:schemeClr val="dk1"/>
                </a:solidFill>
                <a:latin typeface="Courier New"/>
                <a:ea typeface="Courier New"/>
                <a:cs typeface="Courier New"/>
                <a:sym typeface="Courier New"/>
              </a:rPr>
              <a:t>utilities_df</a:t>
            </a:r>
            <a:r>
              <a:rPr lang="en-US" sz="1800" dirty="0">
                <a:solidFill>
                  <a:schemeClr val="dk1"/>
                </a:solidFill>
                <a:latin typeface="Courier New"/>
                <a:ea typeface="Courier New"/>
                <a:cs typeface="Courier New"/>
                <a:sym typeface="Courier New"/>
              </a:rPr>
              <a:t> = </a:t>
            </a:r>
            <a:r>
              <a:rPr lang="en-US" sz="1800" dirty="0" err="1">
                <a:solidFill>
                  <a:schemeClr val="dk1"/>
                </a:solidFill>
                <a:latin typeface="Courier New"/>
                <a:ea typeface="Courier New"/>
                <a:cs typeface="Courier New"/>
                <a:sym typeface="Courier New"/>
              </a:rPr>
              <a:t>pd.read_csv</a:t>
            </a:r>
            <a:r>
              <a:rPr lang="en-US" sz="1800" dirty="0">
                <a:solidFill>
                  <a:schemeClr val="dk1"/>
                </a:solidFill>
                <a:latin typeface="Courier New"/>
                <a:ea typeface="Courier New"/>
                <a:cs typeface="Courier New"/>
                <a:sym typeface="Courier New"/>
              </a:rPr>
              <a:t>('Utilities.csv')</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err="1">
                <a:solidFill>
                  <a:schemeClr val="dk1"/>
                </a:solidFill>
                <a:latin typeface="Courier New"/>
                <a:ea typeface="Courier New"/>
                <a:cs typeface="Courier New"/>
                <a:sym typeface="Courier New"/>
              </a:rPr>
              <a:t>utilities_df.set_index</a:t>
            </a:r>
            <a:r>
              <a:rPr lang="en-US" sz="1800" dirty="0">
                <a:solidFill>
                  <a:schemeClr val="dk1"/>
                </a:solidFill>
                <a:latin typeface="Courier New"/>
                <a:ea typeface="Courier New"/>
                <a:cs typeface="Courier New"/>
                <a:sym typeface="Courier New"/>
              </a:rPr>
              <a:t>('Company', </a:t>
            </a:r>
            <a:r>
              <a:rPr lang="en-US" sz="1800" dirty="0" err="1">
                <a:solidFill>
                  <a:schemeClr val="dk1"/>
                </a:solidFill>
                <a:latin typeface="Courier New"/>
                <a:ea typeface="Courier New"/>
                <a:cs typeface="Courier New"/>
                <a:sym typeface="Courier New"/>
              </a:rPr>
              <a:t>inplace</a:t>
            </a:r>
            <a:r>
              <a:rPr lang="en-US" sz="1800" dirty="0">
                <a:solidFill>
                  <a:schemeClr val="dk1"/>
                </a:solidFill>
                <a:latin typeface="Courier New"/>
                <a:ea typeface="Courier New"/>
                <a:cs typeface="Courier New"/>
                <a:sym typeface="Courier New"/>
              </a:rPr>
              <a:t>=True)</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err="1">
                <a:solidFill>
                  <a:schemeClr val="dk1"/>
                </a:solidFill>
                <a:latin typeface="Courier New"/>
                <a:ea typeface="Courier New"/>
                <a:cs typeface="Courier New"/>
                <a:sym typeface="Courier New"/>
              </a:rPr>
              <a:t>utilities_df</a:t>
            </a:r>
            <a:r>
              <a:rPr lang="en-US" sz="1800" dirty="0">
                <a:solidFill>
                  <a:schemeClr val="dk1"/>
                </a:solidFill>
                <a:latin typeface="Courier New"/>
                <a:ea typeface="Courier New"/>
                <a:cs typeface="Courier New"/>
                <a:sym typeface="Courier New"/>
              </a:rPr>
              <a:t> = </a:t>
            </a:r>
            <a:r>
              <a:rPr lang="en-US" sz="1800" dirty="0" err="1">
                <a:solidFill>
                  <a:schemeClr val="dk1"/>
                </a:solidFill>
                <a:latin typeface="Courier New"/>
                <a:ea typeface="Courier New"/>
                <a:cs typeface="Courier New"/>
                <a:sym typeface="Courier New"/>
              </a:rPr>
              <a:t>utilities_df.apply</a:t>
            </a:r>
            <a:r>
              <a:rPr lang="en-US" sz="1800" dirty="0">
                <a:solidFill>
                  <a:schemeClr val="dk1"/>
                </a:solidFill>
                <a:latin typeface="Courier New"/>
                <a:ea typeface="Courier New"/>
                <a:cs typeface="Courier New"/>
                <a:sym typeface="Courier New"/>
              </a:rPr>
              <a:t>(lambda x: </a:t>
            </a:r>
            <a:r>
              <a:rPr lang="en-US" sz="1800" dirty="0" err="1">
                <a:solidFill>
                  <a:schemeClr val="dk1"/>
                </a:solidFill>
                <a:latin typeface="Courier New"/>
                <a:ea typeface="Courier New"/>
                <a:cs typeface="Courier New"/>
                <a:sym typeface="Courier New"/>
              </a:rPr>
              <a:t>x.astype</a:t>
            </a:r>
            <a:r>
              <a:rPr lang="en-US" sz="1800" dirty="0">
                <a:solidFill>
                  <a:schemeClr val="dk1"/>
                </a:solidFill>
                <a:latin typeface="Courier New"/>
                <a:ea typeface="Courier New"/>
                <a:cs typeface="Courier New"/>
                <a:sym typeface="Courier New"/>
              </a:rPr>
              <a:t>('float64'))</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b="1" dirty="0">
                <a:solidFill>
                  <a:schemeClr val="dk1"/>
                </a:solidFill>
                <a:latin typeface="Courier New"/>
                <a:ea typeface="Courier New"/>
                <a:cs typeface="Courier New"/>
                <a:sym typeface="Courier New"/>
              </a:rPr>
              <a:t># Normalize distances</a:t>
            </a:r>
            <a:endParaRPr sz="18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err="1">
                <a:solidFill>
                  <a:schemeClr val="dk1"/>
                </a:solidFill>
                <a:latin typeface="Courier New"/>
                <a:ea typeface="Courier New"/>
                <a:cs typeface="Courier New"/>
                <a:sym typeface="Courier New"/>
              </a:rPr>
              <a:t>utilities_df_norm</a:t>
            </a:r>
            <a:r>
              <a:rPr lang="en-US" sz="1800" dirty="0">
                <a:solidFill>
                  <a:schemeClr val="dk1"/>
                </a:solidFill>
                <a:latin typeface="Courier New"/>
                <a:ea typeface="Courier New"/>
                <a:cs typeface="Courier New"/>
                <a:sym typeface="Courier New"/>
              </a:rPr>
              <a:t> = </a:t>
            </a:r>
            <a:r>
              <a:rPr lang="en-US" sz="1800" dirty="0" err="1">
                <a:solidFill>
                  <a:schemeClr val="dk1"/>
                </a:solidFill>
                <a:latin typeface="Courier New"/>
                <a:ea typeface="Courier New"/>
                <a:cs typeface="Courier New"/>
                <a:sym typeface="Courier New"/>
              </a:rPr>
              <a:t>utilities_df.apply</a:t>
            </a:r>
            <a:r>
              <a:rPr lang="en-US" sz="1800" dirty="0">
                <a:solidFill>
                  <a:schemeClr val="dk1"/>
                </a:solidFill>
                <a:latin typeface="Courier New"/>
                <a:ea typeface="Courier New"/>
                <a:cs typeface="Courier New"/>
                <a:sym typeface="Courier New"/>
              </a:rPr>
              <a:t>(</a:t>
            </a:r>
            <a:r>
              <a:rPr lang="en-US" sz="1800" dirty="0" err="1">
                <a:solidFill>
                  <a:schemeClr val="dk1"/>
                </a:solidFill>
                <a:latin typeface="Courier New"/>
                <a:ea typeface="Courier New"/>
                <a:cs typeface="Courier New"/>
                <a:sym typeface="Courier New"/>
              </a:rPr>
              <a:t>preprocessing.scale</a:t>
            </a:r>
            <a:r>
              <a:rPr lang="en-US" sz="1800" dirty="0">
                <a:solidFill>
                  <a:schemeClr val="dk1"/>
                </a:solidFill>
                <a:latin typeface="Courier New"/>
                <a:ea typeface="Courier New"/>
                <a:cs typeface="Courier New"/>
                <a:sym typeface="Courier New"/>
              </a:rPr>
              <a:t>, axis=0)</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err="1">
                <a:solidFill>
                  <a:schemeClr val="dk1"/>
                </a:solidFill>
                <a:latin typeface="Courier New"/>
                <a:ea typeface="Courier New"/>
                <a:cs typeface="Courier New"/>
                <a:sym typeface="Courier New"/>
              </a:rPr>
              <a:t>kmeans</a:t>
            </a:r>
            <a:r>
              <a:rPr lang="en-US" sz="1800" dirty="0">
                <a:solidFill>
                  <a:schemeClr val="dk1"/>
                </a:solidFill>
                <a:latin typeface="Courier New"/>
                <a:ea typeface="Courier New"/>
                <a:cs typeface="Courier New"/>
                <a:sym typeface="Courier New"/>
              </a:rPr>
              <a:t> = </a:t>
            </a:r>
            <a:r>
              <a:rPr lang="en-US" sz="1800" dirty="0" err="1">
                <a:solidFill>
                  <a:schemeClr val="dk1"/>
                </a:solidFill>
                <a:latin typeface="Courier New"/>
                <a:ea typeface="Courier New"/>
                <a:cs typeface="Courier New"/>
                <a:sym typeface="Courier New"/>
              </a:rPr>
              <a:t>KMeans</a:t>
            </a:r>
            <a:r>
              <a:rPr lang="en-US" sz="1800" dirty="0">
                <a:solidFill>
                  <a:schemeClr val="dk1"/>
                </a:solidFill>
                <a:latin typeface="Courier New"/>
                <a:ea typeface="Courier New"/>
                <a:cs typeface="Courier New"/>
                <a:sym typeface="Courier New"/>
              </a:rPr>
              <a:t>(</a:t>
            </a:r>
            <a:r>
              <a:rPr lang="en-US" sz="1800" dirty="0" err="1">
                <a:solidFill>
                  <a:schemeClr val="dk1"/>
                </a:solidFill>
                <a:latin typeface="Courier New"/>
                <a:ea typeface="Courier New"/>
                <a:cs typeface="Courier New"/>
                <a:sym typeface="Courier New"/>
              </a:rPr>
              <a:t>n_clusters</a:t>
            </a:r>
            <a:r>
              <a:rPr lang="en-US" sz="1800" dirty="0">
                <a:solidFill>
                  <a:schemeClr val="dk1"/>
                </a:solidFill>
                <a:latin typeface="Courier New"/>
                <a:ea typeface="Courier New"/>
                <a:cs typeface="Courier New"/>
                <a:sym typeface="Courier New"/>
              </a:rPr>
              <a:t>=6, </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r>
              <a:rPr lang="en-US" sz="1800" dirty="0">
                <a:solidFill>
                  <a:schemeClr val="dk1"/>
                </a:solidFill>
                <a:latin typeface="Courier New"/>
                <a:ea typeface="Courier New"/>
                <a:cs typeface="Courier New"/>
                <a:sym typeface="Courier New"/>
              </a:rPr>
              <a:t>   </a:t>
            </a:r>
            <a:r>
              <a:rPr lang="en-US" sz="1800" dirty="0" err="1">
                <a:solidFill>
                  <a:schemeClr val="dk1"/>
                </a:solidFill>
                <a:latin typeface="Courier New"/>
                <a:ea typeface="Courier New"/>
                <a:cs typeface="Courier New"/>
                <a:sym typeface="Courier New"/>
              </a:rPr>
              <a:t>random_state</a:t>
            </a:r>
            <a:r>
              <a:rPr lang="en-US" sz="1800" dirty="0">
                <a:solidFill>
                  <a:schemeClr val="dk1"/>
                </a:solidFill>
                <a:latin typeface="Courier New"/>
                <a:ea typeface="Courier New"/>
                <a:cs typeface="Courier New"/>
                <a:sym typeface="Courier New"/>
              </a:rPr>
              <a:t>=0).fit(</a:t>
            </a:r>
            <a:r>
              <a:rPr lang="en-US" sz="1800" dirty="0" err="1">
                <a:solidFill>
                  <a:schemeClr val="dk1"/>
                </a:solidFill>
                <a:latin typeface="Courier New"/>
                <a:ea typeface="Courier New"/>
                <a:cs typeface="Courier New"/>
                <a:sym typeface="Courier New"/>
              </a:rPr>
              <a:t>utilities_df_norm</a:t>
            </a:r>
            <a:r>
              <a:rPr lang="en-US" sz="1800" dirty="0">
                <a:solidFill>
                  <a:schemeClr val="dk1"/>
                </a:solidFill>
                <a:latin typeface="Courier New"/>
                <a:ea typeface="Courier New"/>
                <a:cs typeface="Courier New"/>
                <a:sym typeface="Courier New"/>
              </a:rPr>
              <a: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dirty="0">
              <a:solidFill>
                <a:schemeClr val="dk1"/>
              </a:solidFill>
              <a:latin typeface="Courier New"/>
              <a:ea typeface="Courier New"/>
              <a:cs typeface="Courier New"/>
              <a:sym typeface="Courier New"/>
            </a:endParaRPr>
          </a:p>
        </p:txBody>
      </p:sp>
      <p:sp>
        <p:nvSpPr>
          <p:cNvPr id="12" name="Google Shape;349;p47">
            <a:extLst>
              <a:ext uri="{FF2B5EF4-FFF2-40B4-BE49-F238E27FC236}">
                <a16:creationId xmlns:a16="http://schemas.microsoft.com/office/drawing/2014/main" id="{53F4D816-E4DA-4A07-B8B0-B255B70528A7}"/>
              </a:ext>
            </a:extLst>
          </p:cNvPr>
          <p:cNvSpPr txBox="1"/>
          <p:nvPr/>
        </p:nvSpPr>
        <p:spPr>
          <a:xfrm>
            <a:off x="4911742" y="5180891"/>
            <a:ext cx="21336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ask for 6 clusters</a:t>
            </a:r>
            <a:endParaRPr sz="1600">
              <a:solidFill>
                <a:schemeClr val="dk1"/>
              </a:solidFill>
              <a:latin typeface="Arial"/>
              <a:ea typeface="Arial"/>
              <a:cs typeface="Arial"/>
              <a:sym typeface="Arial"/>
            </a:endParaRPr>
          </a:p>
        </p:txBody>
      </p:sp>
      <p:cxnSp>
        <p:nvCxnSpPr>
          <p:cNvPr id="13" name="Google Shape;350;p47">
            <a:extLst>
              <a:ext uri="{FF2B5EF4-FFF2-40B4-BE49-F238E27FC236}">
                <a16:creationId xmlns:a16="http://schemas.microsoft.com/office/drawing/2014/main" id="{29B1EFF5-6AA6-4E19-8BAB-9E776C3B4BDB}"/>
              </a:ext>
            </a:extLst>
          </p:cNvPr>
          <p:cNvCxnSpPr/>
          <p:nvPr/>
        </p:nvCxnSpPr>
        <p:spPr>
          <a:xfrm rot="10800000">
            <a:off x="4790217" y="4495091"/>
            <a:ext cx="564600" cy="6252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8426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a:xfrm>
            <a:off x="0" y="60326"/>
            <a:ext cx="9144000" cy="731837"/>
          </a:xfrm>
        </p:spPr>
        <p:txBody>
          <a:bodyPr/>
          <a:lstStyle/>
          <a:p>
            <a:pPr algn="ctr"/>
            <a:r>
              <a:rPr lang="en-US" dirty="0"/>
              <a:t>Other Applications</a:t>
            </a:r>
            <a:endParaRPr lang="en-US" dirty="0">
              <a:latin typeface="Calibri" panose="020F0502020204030204" pitchFamily="34" charset="0"/>
              <a:cs typeface="Calibri" panose="020F0502020204030204" pitchFamily="34" charset="0"/>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65060F-3262-416A-A4F1-966695B59695}"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0" y="927100"/>
            <a:ext cx="9512300" cy="551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1445" lvl="0" indent="0">
              <a:spcBef>
                <a:spcPts val="0"/>
              </a:spcBef>
              <a:spcAft>
                <a:spcPts val="1200"/>
              </a:spcAft>
              <a:buSzPts val="1530"/>
              <a:buNone/>
            </a:pPr>
            <a:r>
              <a:rPr lang="en-US" dirty="0">
                <a:solidFill>
                  <a:srgbClr val="0070C0"/>
                </a:solidFill>
              </a:rPr>
              <a:t>- Periodic table of the elements</a:t>
            </a:r>
          </a:p>
          <a:p>
            <a:pPr marL="131445" lvl="0" indent="0">
              <a:spcBef>
                <a:spcPts val="0"/>
              </a:spcBef>
              <a:spcAft>
                <a:spcPts val="1200"/>
              </a:spcAft>
              <a:buSzPts val="1530"/>
              <a:buNone/>
            </a:pPr>
            <a:r>
              <a:rPr lang="en-US">
                <a:solidFill>
                  <a:srgbClr val="0070C0"/>
                </a:solidFill>
              </a:rPr>
              <a:t>- Classification </a:t>
            </a:r>
            <a:r>
              <a:rPr lang="en-US" dirty="0">
                <a:solidFill>
                  <a:srgbClr val="0070C0"/>
                </a:solidFill>
              </a:rPr>
              <a:t>of species</a:t>
            </a:r>
          </a:p>
          <a:p>
            <a:pPr marL="131445" lvl="0" indent="0">
              <a:spcBef>
                <a:spcPts val="0"/>
              </a:spcBef>
              <a:spcAft>
                <a:spcPts val="1200"/>
              </a:spcAft>
              <a:buSzPts val="1530"/>
              <a:buNone/>
            </a:pPr>
            <a:r>
              <a:rPr lang="en-US" dirty="0">
                <a:solidFill>
                  <a:srgbClr val="0070C0"/>
                </a:solidFill>
              </a:rPr>
              <a:t>- Grouping securities in portfolios</a:t>
            </a:r>
          </a:p>
          <a:p>
            <a:pPr marL="131445" lvl="0" indent="0">
              <a:spcBef>
                <a:spcPts val="0"/>
              </a:spcBef>
              <a:spcAft>
                <a:spcPts val="1200"/>
              </a:spcAft>
              <a:buSzPts val="1530"/>
              <a:buNone/>
            </a:pPr>
            <a:r>
              <a:rPr lang="en-US" dirty="0">
                <a:solidFill>
                  <a:srgbClr val="0070C0"/>
                </a:solidFill>
              </a:rPr>
              <a:t>- Grouping firms for structural analysis of economy</a:t>
            </a:r>
          </a:p>
          <a:p>
            <a:pPr marL="131445" lvl="0" indent="0">
              <a:spcBef>
                <a:spcPts val="0"/>
              </a:spcBef>
              <a:spcAft>
                <a:spcPts val="1200"/>
              </a:spcAft>
              <a:buSzPts val="1530"/>
              <a:buNone/>
            </a:pPr>
            <a:r>
              <a:rPr lang="en-US" dirty="0">
                <a:solidFill>
                  <a:srgbClr val="0070C0"/>
                </a:solidFill>
              </a:rPr>
              <a:t>- Army uniform sizes</a:t>
            </a:r>
          </a:p>
          <a:p>
            <a:pPr marL="131445" lvl="0" indent="0">
              <a:spcBef>
                <a:spcPts val="0"/>
              </a:spcBef>
              <a:spcAft>
                <a:spcPts val="1200"/>
              </a:spcAft>
              <a:buSzPts val="1530"/>
              <a:buNone/>
            </a:pPr>
            <a:r>
              <a:rPr lang="en-US" dirty="0">
                <a:solidFill>
                  <a:srgbClr val="0070C0"/>
                </a:solidFill>
              </a:rPr>
              <a:t>- Segments of voters</a:t>
            </a:r>
          </a:p>
          <a:p>
            <a:pPr marL="0" indent="0">
              <a:buNone/>
            </a:pPr>
            <a:endParaRPr lang="en-US" sz="2600" dirty="0">
              <a:effectLst/>
              <a:highlight>
                <a:srgbClr val="FF0000"/>
              </a:highlight>
              <a:latin typeface="Calibri" panose="020F0502020204030204" pitchFamily="34" charset="0"/>
              <a:ea typeface="MS PMincho" panose="02020600040205080304" pitchFamily="18" charset="-128"/>
              <a:cs typeface="Calibri" panose="020F0502020204030204" pitchFamily="34" charset="0"/>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39329" y="6489443"/>
            <a:ext cx="404671"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Tree>
    <p:extLst>
      <p:ext uri="{BB962C8B-B14F-4D97-AF65-F5344CB8AC3E}">
        <p14:creationId xmlns:p14="http://schemas.microsoft.com/office/powerpoint/2010/main" val="1451624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2800" dirty="0"/>
              <a:t>Output:</a:t>
            </a:r>
            <a:r>
              <a:rPr lang="en-US" sz="2800" dirty="0">
                <a:latin typeface="Arial"/>
                <a:ea typeface="Arial"/>
                <a:cs typeface="Arial"/>
                <a:sym typeface="Arial"/>
              </a:rPr>
              <a:t> K-means Clustering</a:t>
            </a:r>
            <a:endParaRPr lang="en-US" sz="2800" dirty="0"/>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44144D-C94B-46F4-96D3-5347A95F620A}"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39329" y="6537326"/>
            <a:ext cx="404671" cy="3206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14" name="Google Shape;355;p48">
            <a:extLst>
              <a:ext uri="{FF2B5EF4-FFF2-40B4-BE49-F238E27FC236}">
                <a16:creationId xmlns:a16="http://schemas.microsoft.com/office/drawing/2014/main" id="{1C377D88-E29C-470A-9C10-58E6115EDC81}"/>
              </a:ext>
            </a:extLst>
          </p:cNvPr>
          <p:cNvSpPr/>
          <p:nvPr/>
        </p:nvSpPr>
        <p:spPr>
          <a:xfrm>
            <a:off x="250899" y="1017125"/>
            <a:ext cx="8795824" cy="4558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1800" b="1" dirty="0">
                <a:solidFill>
                  <a:schemeClr val="dk1"/>
                </a:solidFill>
                <a:latin typeface="Courier New"/>
                <a:ea typeface="Courier New"/>
                <a:cs typeface="Courier New"/>
                <a:sym typeface="Courier New"/>
              </a:rPr>
              <a:t># Cluster membership</a:t>
            </a:r>
            <a:endParaRPr sz="1800" b="1"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err="1">
                <a:solidFill>
                  <a:schemeClr val="dk1"/>
                </a:solidFill>
                <a:latin typeface="Courier New"/>
                <a:ea typeface="Courier New"/>
                <a:cs typeface="Courier New"/>
                <a:sym typeface="Courier New"/>
              </a:rPr>
              <a:t>memb</a:t>
            </a:r>
            <a:r>
              <a:rPr lang="en-US" sz="1800" dirty="0">
                <a:solidFill>
                  <a:schemeClr val="dk1"/>
                </a:solidFill>
                <a:latin typeface="Courier New"/>
                <a:ea typeface="Courier New"/>
                <a:cs typeface="Courier New"/>
                <a:sym typeface="Courier New"/>
              </a:rPr>
              <a:t> = </a:t>
            </a:r>
            <a:r>
              <a:rPr lang="en-US" sz="1800" dirty="0" err="1">
                <a:solidFill>
                  <a:schemeClr val="dk1"/>
                </a:solidFill>
                <a:latin typeface="Courier New"/>
                <a:ea typeface="Courier New"/>
                <a:cs typeface="Courier New"/>
                <a:sym typeface="Courier New"/>
              </a:rPr>
              <a:t>pd.Series</a:t>
            </a:r>
            <a:r>
              <a:rPr lang="en-US" sz="1800" dirty="0">
                <a:solidFill>
                  <a:schemeClr val="dk1"/>
                </a:solidFill>
                <a:latin typeface="Courier New"/>
                <a:ea typeface="Courier New"/>
                <a:cs typeface="Courier New"/>
                <a:sym typeface="Courier New"/>
              </a:rPr>
              <a:t>(</a:t>
            </a:r>
            <a:r>
              <a:rPr lang="en-US" sz="1800" dirty="0" err="1">
                <a:solidFill>
                  <a:schemeClr val="dk1"/>
                </a:solidFill>
                <a:latin typeface="Courier New"/>
                <a:ea typeface="Courier New"/>
                <a:cs typeface="Courier New"/>
                <a:sym typeface="Courier New"/>
              </a:rPr>
              <a:t>kmeans.labels</a:t>
            </a:r>
            <a:r>
              <a:rPr lang="en-US" sz="1800" dirty="0">
                <a:solidFill>
                  <a:schemeClr val="dk1"/>
                </a:solidFill>
                <a:latin typeface="Courier New"/>
                <a:ea typeface="Courier New"/>
                <a:cs typeface="Courier New"/>
                <a:sym typeface="Courier New"/>
              </a:rPr>
              <a:t>_, index=</a:t>
            </a:r>
            <a:r>
              <a:rPr lang="en-US" sz="1800" dirty="0" err="1">
                <a:solidFill>
                  <a:schemeClr val="dk1"/>
                </a:solidFill>
                <a:latin typeface="Courier New"/>
                <a:ea typeface="Courier New"/>
                <a:cs typeface="Courier New"/>
                <a:sym typeface="Courier New"/>
              </a:rPr>
              <a:t>utilities_df_norm.index</a:t>
            </a:r>
            <a:r>
              <a:rPr lang="en-US" sz="1800" dirty="0">
                <a:solidFill>
                  <a:schemeClr val="dk1"/>
                </a:solidFill>
                <a:latin typeface="Courier New"/>
                <a:ea typeface="Courier New"/>
                <a:cs typeface="Courier New"/>
                <a:sym typeface="Courier New"/>
              </a:rPr>
              <a: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a:solidFill>
                  <a:schemeClr val="dk1"/>
                </a:solidFill>
                <a:latin typeface="Courier New"/>
                <a:ea typeface="Courier New"/>
                <a:cs typeface="Courier New"/>
                <a:sym typeface="Courier New"/>
              </a:rPr>
              <a:t>for key, item in </a:t>
            </a:r>
            <a:r>
              <a:rPr lang="en-US" sz="1800" dirty="0" err="1">
                <a:solidFill>
                  <a:schemeClr val="dk1"/>
                </a:solidFill>
                <a:latin typeface="Courier New"/>
                <a:ea typeface="Courier New"/>
                <a:cs typeface="Courier New"/>
                <a:sym typeface="Courier New"/>
              </a:rPr>
              <a:t>memb.groupby</a:t>
            </a:r>
            <a:r>
              <a:rPr lang="en-US" sz="1800" dirty="0">
                <a:solidFill>
                  <a:schemeClr val="dk1"/>
                </a:solidFill>
                <a:latin typeface="Courier New"/>
                <a:ea typeface="Courier New"/>
                <a:cs typeface="Courier New"/>
                <a:sym typeface="Courier New"/>
              </a:rPr>
              <a:t>(</a:t>
            </a:r>
            <a:r>
              <a:rPr lang="en-US" sz="1800" dirty="0" err="1">
                <a:solidFill>
                  <a:schemeClr val="dk1"/>
                </a:solidFill>
                <a:latin typeface="Courier New"/>
                <a:ea typeface="Courier New"/>
                <a:cs typeface="Courier New"/>
                <a:sym typeface="Courier New"/>
              </a:rPr>
              <a:t>memb</a:t>
            </a:r>
            <a:r>
              <a:rPr lang="en-US" sz="1800" dirty="0">
                <a:solidFill>
                  <a:schemeClr val="dk1"/>
                </a:solidFill>
                <a:latin typeface="Courier New"/>
                <a:ea typeface="Courier New"/>
                <a:cs typeface="Courier New"/>
                <a:sym typeface="Courier New"/>
              </a:rPr>
              <a: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a:solidFill>
                  <a:schemeClr val="dk1"/>
                </a:solidFill>
                <a:latin typeface="Courier New"/>
                <a:ea typeface="Courier New"/>
                <a:cs typeface="Courier New"/>
                <a:sym typeface="Courier New"/>
              </a:rPr>
              <a:t>print(key, ': ', ', '.join(</a:t>
            </a:r>
            <a:r>
              <a:rPr lang="en-US" sz="1800" dirty="0" err="1">
                <a:solidFill>
                  <a:schemeClr val="dk1"/>
                </a:solidFill>
                <a:latin typeface="Courier New"/>
                <a:ea typeface="Courier New"/>
                <a:cs typeface="Courier New"/>
                <a:sym typeface="Courier New"/>
              </a:rPr>
              <a:t>item.index</a:t>
            </a:r>
            <a:r>
              <a:rPr lang="en-US" sz="1800" dirty="0">
                <a:solidFill>
                  <a:schemeClr val="dk1"/>
                </a:solidFill>
                <a:latin typeface="Courier New"/>
                <a:ea typeface="Courier New"/>
                <a:cs typeface="Courier New"/>
                <a:sym typeface="Courier New"/>
              </a:rPr>
              <a: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accent2">
                    <a:lumMod val="50000"/>
                  </a:schemeClr>
                </a:solidFill>
                <a:latin typeface="Courier New"/>
                <a:ea typeface="Courier New"/>
                <a:cs typeface="Courier New"/>
                <a:sym typeface="Courier New"/>
              </a:rPr>
              <a:t>Output</a:t>
            </a:r>
            <a:endParaRPr sz="1600" dirty="0">
              <a:solidFill>
                <a:schemeClr val="accent2">
                  <a:lumMod val="50000"/>
                </a:schemeClr>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accent2">
                    <a:lumMod val="50000"/>
                  </a:schemeClr>
                </a:solidFill>
                <a:latin typeface="Courier New"/>
                <a:ea typeface="Courier New"/>
                <a:cs typeface="Courier New"/>
                <a:sym typeface="Courier New"/>
              </a:rPr>
              <a:t>0 : Commonwealth, Madison , Northern, Wisconsin, Virginia</a:t>
            </a:r>
            <a:endParaRPr sz="1600" dirty="0">
              <a:solidFill>
                <a:schemeClr val="accent2">
                  <a:lumMod val="50000"/>
                </a:schemeClr>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accent2">
                    <a:lumMod val="50000"/>
                  </a:schemeClr>
                </a:solidFill>
                <a:latin typeface="Courier New"/>
                <a:ea typeface="Courier New"/>
                <a:cs typeface="Courier New"/>
                <a:sym typeface="Courier New"/>
              </a:rPr>
              <a:t>1 : Boston , Hawaiian , New England, Pacific , San Diego, United</a:t>
            </a:r>
            <a:endParaRPr sz="1600" dirty="0">
              <a:solidFill>
                <a:schemeClr val="accent2">
                  <a:lumMod val="50000"/>
                </a:schemeClr>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accent2">
                    <a:lumMod val="50000"/>
                  </a:schemeClr>
                </a:solidFill>
                <a:latin typeface="Courier New"/>
                <a:ea typeface="Courier New"/>
                <a:cs typeface="Courier New"/>
                <a:sym typeface="Courier New"/>
              </a:rPr>
              <a:t>2 : Arizona , Central , Florida , Kentucky, Oklahoma, Southern, Texas</a:t>
            </a:r>
            <a:endParaRPr sz="1600" dirty="0">
              <a:solidFill>
                <a:schemeClr val="accent2">
                  <a:lumMod val="50000"/>
                </a:schemeClr>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accent2">
                    <a:lumMod val="50000"/>
                  </a:schemeClr>
                </a:solidFill>
                <a:latin typeface="Courier New"/>
                <a:ea typeface="Courier New"/>
                <a:cs typeface="Courier New"/>
                <a:sym typeface="Courier New"/>
              </a:rPr>
              <a:t>3 : NY</a:t>
            </a:r>
            <a:endParaRPr sz="1600" dirty="0">
              <a:solidFill>
                <a:schemeClr val="accent2">
                  <a:lumMod val="50000"/>
                </a:schemeClr>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accent2">
                    <a:lumMod val="50000"/>
                  </a:schemeClr>
                </a:solidFill>
                <a:latin typeface="Courier New"/>
                <a:ea typeface="Courier New"/>
                <a:cs typeface="Courier New"/>
                <a:sym typeface="Courier New"/>
              </a:rPr>
              <a:t>4 : Nevada</a:t>
            </a:r>
            <a:endParaRPr sz="1600" dirty="0">
              <a:solidFill>
                <a:schemeClr val="accent2">
                  <a:lumMod val="50000"/>
                </a:schemeClr>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accent2">
                    <a:lumMod val="50000"/>
                  </a:schemeClr>
                </a:solidFill>
                <a:latin typeface="Courier New"/>
                <a:ea typeface="Courier New"/>
                <a:cs typeface="Courier New"/>
                <a:sym typeface="Courier New"/>
              </a:rPr>
              <a:t>5 : Idaho, Puget</a:t>
            </a:r>
            <a:endParaRPr sz="1600" dirty="0">
              <a:solidFill>
                <a:schemeClr val="accent2">
                  <a:lumMod val="50000"/>
                </a:schemeClr>
              </a:solidFill>
              <a:latin typeface="Courier New"/>
              <a:ea typeface="Courier New"/>
              <a:cs typeface="Courier New"/>
              <a:sym typeface="Courier New"/>
            </a:endParaRPr>
          </a:p>
          <a:p>
            <a:pPr marL="0" marR="0" lvl="0" indent="0" algn="l" rtl="0">
              <a:spcBef>
                <a:spcPts val="0"/>
              </a:spcBef>
              <a:spcAft>
                <a:spcPts val="0"/>
              </a:spcAft>
              <a:buSzPts val="1100"/>
              <a:buNone/>
            </a:pPr>
            <a:endParaRPr sz="18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517896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3200" dirty="0"/>
              <a:t>Output:</a:t>
            </a:r>
            <a:r>
              <a:rPr lang="en-US" sz="3200" dirty="0">
                <a:sym typeface="Arial"/>
              </a:rPr>
              <a:t> </a:t>
            </a:r>
            <a:r>
              <a:rPr lang="en-US" sz="3200">
                <a:sym typeface="Arial"/>
              </a:rPr>
              <a:t>K-means Clustering: </a:t>
            </a:r>
            <a:r>
              <a:rPr lang="en-US" sz="3200"/>
              <a:t>Cluster </a:t>
            </a:r>
            <a:r>
              <a:rPr lang="en-US" sz="3200" dirty="0"/>
              <a:t>Centroids</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D09E10-797A-4897-89A5-E4EB5E9CECB5}"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31547" y="6489443"/>
            <a:ext cx="412453"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Google Shape;361;p49">
            <a:extLst>
              <a:ext uri="{FF2B5EF4-FFF2-40B4-BE49-F238E27FC236}">
                <a16:creationId xmlns:a16="http://schemas.microsoft.com/office/drawing/2014/main" id="{292783F4-7E9E-4ADE-A563-76585A4B6337}"/>
              </a:ext>
            </a:extLst>
          </p:cNvPr>
          <p:cNvSpPr/>
          <p:nvPr/>
        </p:nvSpPr>
        <p:spPr>
          <a:xfrm>
            <a:off x="672300" y="1409041"/>
            <a:ext cx="8243100" cy="3811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1800" dirty="0">
                <a:solidFill>
                  <a:schemeClr val="dk1"/>
                </a:solidFill>
                <a:latin typeface="Courier New"/>
                <a:ea typeface="Courier New"/>
                <a:cs typeface="Courier New"/>
                <a:sym typeface="Courier New"/>
              </a:rPr>
              <a:t>&gt; centroids = </a:t>
            </a:r>
            <a:r>
              <a:rPr lang="en-US" sz="1800" dirty="0" err="1">
                <a:solidFill>
                  <a:schemeClr val="dk1"/>
                </a:solidFill>
                <a:latin typeface="Courier New"/>
                <a:ea typeface="Courier New"/>
                <a:cs typeface="Courier New"/>
                <a:sym typeface="Courier New"/>
              </a:rPr>
              <a:t>pd.DataFrame</a:t>
            </a:r>
            <a:r>
              <a:rPr lang="en-US" sz="1800" dirty="0">
                <a:solidFill>
                  <a:schemeClr val="dk1"/>
                </a:solidFill>
                <a:latin typeface="Courier New"/>
                <a:ea typeface="Courier New"/>
                <a:cs typeface="Courier New"/>
                <a:sym typeface="Courier New"/>
              </a:rPr>
              <a:t>(</a:t>
            </a:r>
            <a:r>
              <a:rPr lang="en-US" sz="1800" dirty="0" err="1">
                <a:solidFill>
                  <a:schemeClr val="dk1"/>
                </a:solidFill>
                <a:latin typeface="Courier New"/>
                <a:ea typeface="Courier New"/>
                <a:cs typeface="Courier New"/>
                <a:sym typeface="Courier New"/>
              </a:rPr>
              <a:t>kmeans.cluster_centers</a:t>
            </a:r>
            <a:r>
              <a:rPr lang="en-US" sz="1800" dirty="0">
                <a:solidFill>
                  <a:schemeClr val="dk1"/>
                </a:solidFill>
                <a:latin typeface="Courier New"/>
                <a:ea typeface="Courier New"/>
                <a:cs typeface="Courier New"/>
                <a:sym typeface="Courier New"/>
              </a:rPr>
              <a:t>_, </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a:solidFill>
                  <a:schemeClr val="dk1"/>
                </a:solidFill>
                <a:latin typeface="Courier New"/>
                <a:ea typeface="Courier New"/>
                <a:cs typeface="Courier New"/>
                <a:sym typeface="Courier New"/>
              </a:rPr>
              <a:t>   columns=</a:t>
            </a:r>
            <a:r>
              <a:rPr lang="en-US" sz="1800" dirty="0" err="1">
                <a:solidFill>
                  <a:schemeClr val="dk1"/>
                </a:solidFill>
                <a:latin typeface="Courier New"/>
                <a:ea typeface="Courier New"/>
                <a:cs typeface="Courier New"/>
                <a:sym typeface="Courier New"/>
              </a:rPr>
              <a:t>utilities_df_norm.columns</a:t>
            </a:r>
            <a:r>
              <a:rPr lang="en-US" sz="1800" dirty="0">
                <a:solidFill>
                  <a:schemeClr val="dk1"/>
                </a:solidFill>
                <a:latin typeface="Courier New"/>
                <a:ea typeface="Courier New"/>
                <a:cs typeface="Courier New"/>
                <a:sym typeface="Courier New"/>
              </a:rPr>
              <a: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a:solidFill>
                  <a:schemeClr val="dk1"/>
                </a:solidFill>
                <a:latin typeface="Courier New"/>
                <a:ea typeface="Courier New"/>
                <a:cs typeface="Courier New"/>
                <a:sym typeface="Courier New"/>
              </a:rPr>
              <a:t>&gt; </a:t>
            </a:r>
            <a:r>
              <a:rPr lang="en-US" sz="1800" dirty="0" err="1">
                <a:solidFill>
                  <a:schemeClr val="dk1"/>
                </a:solidFill>
                <a:latin typeface="Courier New"/>
                <a:ea typeface="Courier New"/>
                <a:cs typeface="Courier New"/>
                <a:sym typeface="Courier New"/>
              </a:rPr>
              <a:t>pd.set_option</a:t>
            </a:r>
            <a:r>
              <a:rPr lang="en-US" sz="1800" dirty="0">
                <a:solidFill>
                  <a:schemeClr val="dk1"/>
                </a:solidFill>
                <a:latin typeface="Courier New"/>
                <a:ea typeface="Courier New"/>
                <a:cs typeface="Courier New"/>
                <a:sym typeface="Courier New"/>
              </a:rPr>
              <a:t>('precision', 3)</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800" dirty="0">
                <a:solidFill>
                  <a:schemeClr val="dk1"/>
                </a:solidFill>
                <a:latin typeface="Courier New"/>
                <a:ea typeface="Courier New"/>
                <a:cs typeface="Courier New"/>
                <a:sym typeface="Courier New"/>
              </a:rPr>
              <a:t>&gt; centroids</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2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200" dirty="0">
                <a:solidFill>
                  <a:schemeClr val="dk1"/>
                </a:solidFill>
                <a:latin typeface="Courier New"/>
                <a:ea typeface="Courier New"/>
                <a:cs typeface="Courier New"/>
                <a:sym typeface="Courier New"/>
              </a:rPr>
              <a:t> </a:t>
            </a:r>
            <a:r>
              <a:rPr lang="en-US" sz="1000" dirty="0" err="1">
                <a:solidFill>
                  <a:schemeClr val="dk1"/>
                </a:solidFill>
                <a:latin typeface="Courier New"/>
                <a:ea typeface="Courier New"/>
                <a:cs typeface="Courier New"/>
                <a:sym typeface="Courier New"/>
              </a:rPr>
              <a:t>Fixed_charge</a:t>
            </a:r>
            <a:r>
              <a:rPr lang="en-US" sz="1000" dirty="0">
                <a:solidFill>
                  <a:schemeClr val="dk1"/>
                </a:solidFill>
                <a:latin typeface="Courier New"/>
                <a:ea typeface="Courier New"/>
                <a:cs typeface="Courier New"/>
                <a:sym typeface="Courier New"/>
              </a:rPr>
              <a:t> </a:t>
            </a:r>
            <a:r>
              <a:rPr lang="en-US" sz="1000" err="1">
                <a:solidFill>
                  <a:schemeClr val="dk1"/>
                </a:solidFill>
                <a:latin typeface="Courier New"/>
                <a:ea typeface="Courier New"/>
                <a:cs typeface="Courier New"/>
                <a:sym typeface="Courier New"/>
              </a:rPr>
              <a:t>RoR</a:t>
            </a:r>
            <a:r>
              <a:rPr lang="en-US" sz="1000">
                <a:solidFill>
                  <a:schemeClr val="dk1"/>
                </a:solidFill>
                <a:latin typeface="Courier New"/>
                <a:ea typeface="Courier New"/>
                <a:cs typeface="Courier New"/>
                <a:sym typeface="Courier New"/>
              </a:rPr>
              <a:t>     Cost Load</a:t>
            </a:r>
            <a:r>
              <a:rPr lang="en-US" sz="1000" dirty="0" err="1">
                <a:solidFill>
                  <a:schemeClr val="dk1"/>
                </a:solidFill>
                <a:latin typeface="Courier New"/>
                <a:ea typeface="Courier New"/>
                <a:cs typeface="Courier New"/>
                <a:sym typeface="Courier New"/>
              </a:rPr>
              <a:t>_factor</a:t>
            </a:r>
            <a:r>
              <a:rPr lang="en-US" sz="1000" dirty="0">
                <a:solidFill>
                  <a:schemeClr val="dk1"/>
                </a:solidFill>
                <a:latin typeface="Courier New"/>
                <a:ea typeface="Courier New"/>
                <a:cs typeface="Courier New"/>
                <a:sym typeface="Courier New"/>
              </a:rPr>
              <a:t> </a:t>
            </a:r>
            <a:r>
              <a:rPr lang="en-US" sz="1000" dirty="0" err="1">
                <a:solidFill>
                  <a:schemeClr val="dk1"/>
                </a:solidFill>
                <a:latin typeface="Courier New"/>
                <a:ea typeface="Courier New"/>
                <a:cs typeface="Courier New"/>
                <a:sym typeface="Courier New"/>
              </a:rPr>
              <a:t>Demand_growth</a:t>
            </a:r>
            <a:r>
              <a:rPr lang="en-US" sz="1000" dirty="0">
                <a:solidFill>
                  <a:schemeClr val="dk1"/>
                </a:solidFill>
                <a:latin typeface="Courier New"/>
                <a:ea typeface="Courier New"/>
                <a:cs typeface="Courier New"/>
                <a:sym typeface="Courier New"/>
              </a:rPr>
              <a:t> Sales Nuclear </a:t>
            </a:r>
            <a:r>
              <a:rPr lang="en-US" sz="1000" dirty="0" err="1">
                <a:solidFill>
                  <a:schemeClr val="dk1"/>
                </a:solidFill>
                <a:latin typeface="Courier New"/>
                <a:ea typeface="Courier New"/>
                <a:cs typeface="Courier New"/>
                <a:sym typeface="Courier New"/>
              </a:rPr>
              <a:t>Fuel_Cost</a:t>
            </a:r>
            <a:endParaRPr sz="10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200" dirty="0">
                <a:solidFill>
                  <a:schemeClr val="dk1"/>
                </a:solidFill>
                <a:latin typeface="Courier New"/>
                <a:ea typeface="Courier New"/>
                <a:cs typeface="Courier New"/>
                <a:sym typeface="Courier New"/>
              </a:rPr>
              <a:t>0 -0.012   0.339  0.224 -0.366   0.170    -0.411  1.602  -0.609</a:t>
            </a:r>
            <a:endParaRPr sz="12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200" dirty="0">
                <a:solidFill>
                  <a:schemeClr val="dk1"/>
                </a:solidFill>
                <a:latin typeface="Courier New"/>
                <a:ea typeface="Courier New"/>
                <a:cs typeface="Courier New"/>
                <a:sym typeface="Courier New"/>
              </a:rPr>
              <a:t>1 -0.633  -0.640  0.207  1.175   0.058    -0.758 -0.381   1.204</a:t>
            </a:r>
            <a:endParaRPr sz="12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200" dirty="0">
                <a:solidFill>
                  <a:schemeClr val="dk1"/>
                </a:solidFill>
                <a:latin typeface="Courier New"/>
                <a:ea typeface="Courier New"/>
                <a:cs typeface="Courier New"/>
                <a:sym typeface="Courier New"/>
              </a:rPr>
              <a:t>2  0.516   0.798 -1.009 -0.345  -0.501     0.360 -0.536  -0.420</a:t>
            </a:r>
            <a:endParaRPr sz="12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200" dirty="0">
                <a:solidFill>
                  <a:schemeClr val="dk1"/>
                </a:solidFill>
                <a:latin typeface="Courier New"/>
                <a:ea typeface="Courier New"/>
                <a:cs typeface="Courier New"/>
                <a:sym typeface="Courier New"/>
              </a:rPr>
              <a:t>3  2.085  -0.883  0.592 -1.325  -0.736    -1.619  0.219   1.732</a:t>
            </a:r>
            <a:endParaRPr sz="12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200" dirty="0">
                <a:solidFill>
                  <a:schemeClr val="dk1"/>
                </a:solidFill>
                <a:latin typeface="Courier New"/>
                <a:ea typeface="Courier New"/>
                <a:cs typeface="Courier New"/>
                <a:sym typeface="Courier New"/>
              </a:rPr>
              <a:t>4 -2.020  -1.476  0.120 -1.257   1.070     2.458 -0.731  -0.616</a:t>
            </a:r>
            <a:endParaRPr sz="12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200" dirty="0">
                <a:solidFill>
                  <a:schemeClr val="dk1"/>
                </a:solidFill>
                <a:latin typeface="Courier New"/>
                <a:ea typeface="Courier New"/>
                <a:cs typeface="Courier New"/>
                <a:sym typeface="Courier New"/>
              </a:rPr>
              <a:t>5  0.088  -0.541  1.996 -0.110   0.988     1.621 -0.731  -1.175</a:t>
            </a:r>
            <a:endParaRPr sz="12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800" b="1"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8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dirty="0">
                <a:solidFill>
                  <a:schemeClr val="dk1"/>
                </a:solidFill>
                <a:latin typeface="Courier New"/>
                <a:ea typeface="Courier New"/>
                <a:cs typeface="Courier New"/>
                <a:sym typeface="Courier New"/>
              </a:rPr>
              <a:t> </a:t>
            </a:r>
            <a:endParaRPr sz="1800"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1788116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2800" dirty="0"/>
              <a:t>How Tight are the Clusters</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8E28DC-6FD5-4E78-815E-E4260EAF9D79}"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53726" y="6537326"/>
            <a:ext cx="490274" cy="3206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Google Shape;367;p50">
            <a:extLst>
              <a:ext uri="{FF2B5EF4-FFF2-40B4-BE49-F238E27FC236}">
                <a16:creationId xmlns:a16="http://schemas.microsoft.com/office/drawing/2014/main" id="{F53E4092-E988-4065-A94A-7A08B80CE3C0}"/>
              </a:ext>
            </a:extLst>
          </p:cNvPr>
          <p:cNvSpPr/>
          <p:nvPr/>
        </p:nvSpPr>
        <p:spPr>
          <a:xfrm>
            <a:off x="456634" y="1034441"/>
            <a:ext cx="8687366" cy="523089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1600" b="1" dirty="0">
                <a:solidFill>
                  <a:schemeClr val="dk1"/>
                </a:solidFill>
                <a:latin typeface="Courier New"/>
                <a:ea typeface="Courier New"/>
                <a:cs typeface="Courier New"/>
                <a:sym typeface="Courier New"/>
              </a:rPr>
              <a:t># distances of each record to the cluster centers</a:t>
            </a:r>
            <a:endParaRPr sz="1600" b="1"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distances = </a:t>
            </a:r>
            <a:r>
              <a:rPr lang="en-US" sz="1600" dirty="0" err="1">
                <a:solidFill>
                  <a:schemeClr val="dk1"/>
                </a:solidFill>
                <a:latin typeface="Courier New"/>
                <a:ea typeface="Courier New"/>
                <a:cs typeface="Courier New"/>
                <a:sym typeface="Courier New"/>
              </a:rPr>
              <a:t>kmeans.transform</a:t>
            </a:r>
            <a:r>
              <a:rPr lang="en-US" sz="1600" dirty="0">
                <a:solidFill>
                  <a:schemeClr val="dk1"/>
                </a:solidFill>
                <a:latin typeface="Courier New"/>
                <a:ea typeface="Courier New"/>
                <a:cs typeface="Courier New"/>
                <a:sym typeface="Courier New"/>
              </a:rPr>
              <a:t>(</a:t>
            </a:r>
            <a:r>
              <a:rPr lang="en-US" sz="1600" dirty="0" err="1">
                <a:solidFill>
                  <a:schemeClr val="dk1"/>
                </a:solidFill>
                <a:latin typeface="Courier New"/>
                <a:ea typeface="Courier New"/>
                <a:cs typeface="Courier New"/>
                <a:sym typeface="Courier New"/>
              </a:rPr>
              <a:t>utilities_df_norm</a:t>
            </a:r>
            <a:r>
              <a:rPr lang="en-US" sz="1600" dirty="0">
                <a:solidFill>
                  <a:schemeClr val="dk1"/>
                </a:solidFill>
                <a:latin typeface="Courier New"/>
                <a:ea typeface="Courier New"/>
                <a:cs typeface="Courier New"/>
                <a:sym typeface="Courier New"/>
              </a:rPr>
              <a:t>)</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b="1" dirty="0">
                <a:solidFill>
                  <a:schemeClr val="dk1"/>
                </a:solidFill>
                <a:latin typeface="Courier New"/>
                <a:ea typeface="Courier New"/>
                <a:cs typeface="Courier New"/>
                <a:sym typeface="Courier New"/>
              </a:rPr>
              <a:t># find closest cluster for each record</a:t>
            </a:r>
            <a:endParaRPr sz="1600" b="1"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err="1">
                <a:solidFill>
                  <a:schemeClr val="dk1"/>
                </a:solidFill>
                <a:latin typeface="Courier New"/>
                <a:ea typeface="Courier New"/>
                <a:cs typeface="Courier New"/>
                <a:sym typeface="Courier New"/>
              </a:rPr>
              <a:t>minSquaredDistances</a:t>
            </a:r>
            <a:r>
              <a:rPr lang="en-US" sz="1600" dirty="0">
                <a:solidFill>
                  <a:schemeClr val="dk1"/>
                </a:solidFill>
                <a:latin typeface="Courier New"/>
                <a:ea typeface="Courier New"/>
                <a:cs typeface="Courier New"/>
                <a:sym typeface="Courier New"/>
              </a:rPr>
              <a:t> = </a:t>
            </a:r>
            <a:r>
              <a:rPr lang="en-US" sz="1600" dirty="0" err="1">
                <a:solidFill>
                  <a:schemeClr val="dk1"/>
                </a:solidFill>
                <a:latin typeface="Courier New"/>
                <a:ea typeface="Courier New"/>
                <a:cs typeface="Courier New"/>
                <a:sym typeface="Courier New"/>
              </a:rPr>
              <a:t>distances.min</a:t>
            </a:r>
            <a:r>
              <a:rPr lang="en-US" sz="1600" dirty="0">
                <a:solidFill>
                  <a:schemeClr val="dk1"/>
                </a:solidFill>
                <a:latin typeface="Courier New"/>
                <a:ea typeface="Courier New"/>
                <a:cs typeface="Courier New"/>
                <a:sym typeface="Courier New"/>
              </a:rPr>
              <a:t>(axis=1) ** 2</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b="1" dirty="0">
                <a:solidFill>
                  <a:schemeClr val="dk1"/>
                </a:solidFill>
                <a:latin typeface="Courier New"/>
                <a:ea typeface="Courier New"/>
                <a:cs typeface="Courier New"/>
                <a:sym typeface="Courier New"/>
              </a:rPr>
              <a:t># combine with cluster labels into a data frame</a:t>
            </a:r>
            <a:endParaRPr sz="1600" b="1"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df = </a:t>
            </a:r>
            <a:r>
              <a:rPr lang="en-US" sz="1600" dirty="0" err="1">
                <a:solidFill>
                  <a:schemeClr val="dk1"/>
                </a:solidFill>
                <a:latin typeface="Courier New"/>
                <a:ea typeface="Courier New"/>
                <a:cs typeface="Courier New"/>
                <a:sym typeface="Courier New"/>
              </a:rPr>
              <a:t>pd.DataFrame</a:t>
            </a:r>
            <a:r>
              <a:rPr lang="en-US" sz="1600" dirty="0">
                <a:solidFill>
                  <a:schemeClr val="dk1"/>
                </a:solidFill>
                <a:latin typeface="Courier New"/>
                <a:ea typeface="Courier New"/>
                <a:cs typeface="Courier New"/>
                <a:sym typeface="Courier New"/>
              </a:rPr>
              <a:t>({'</a:t>
            </a:r>
            <a:r>
              <a:rPr lang="en-US" sz="1600" dirty="0" err="1">
                <a:solidFill>
                  <a:schemeClr val="dk1"/>
                </a:solidFill>
                <a:latin typeface="Courier New"/>
                <a:ea typeface="Courier New"/>
                <a:cs typeface="Courier New"/>
                <a:sym typeface="Courier New"/>
              </a:rPr>
              <a:t>squaredDistance</a:t>
            </a: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minSquaredDistances</a:t>
            </a:r>
            <a:r>
              <a:rPr lang="en-US" sz="1600" dirty="0">
                <a:solidFill>
                  <a:schemeClr val="dk1"/>
                </a:solidFill>
                <a:latin typeface="Courier New"/>
                <a:ea typeface="Courier New"/>
                <a:cs typeface="Courier New"/>
                <a:sym typeface="Courier New"/>
              </a:rPr>
              <a:t>, </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   'cluster': </a:t>
            </a:r>
            <a:r>
              <a:rPr lang="en-US" sz="1600" dirty="0" err="1">
                <a:solidFill>
                  <a:schemeClr val="dk1"/>
                </a:solidFill>
                <a:latin typeface="Courier New"/>
                <a:ea typeface="Courier New"/>
                <a:cs typeface="Courier New"/>
                <a:sym typeface="Courier New"/>
              </a:rPr>
              <a:t>kmeans.labels</a:t>
            </a:r>
            <a:r>
              <a:rPr lang="en-US" sz="1600" dirty="0">
                <a:solidFill>
                  <a:schemeClr val="dk1"/>
                </a:solidFill>
                <a:latin typeface="Courier New"/>
                <a:ea typeface="Courier New"/>
                <a:cs typeface="Courier New"/>
                <a:sym typeface="Courier New"/>
              </a:rPr>
              <a:t>_}, index=</a:t>
            </a:r>
            <a:r>
              <a:rPr lang="en-US" sz="1600" dirty="0" err="1">
                <a:solidFill>
                  <a:schemeClr val="dk1"/>
                </a:solidFill>
                <a:latin typeface="Courier New"/>
                <a:ea typeface="Courier New"/>
                <a:cs typeface="Courier New"/>
                <a:sym typeface="Courier New"/>
              </a:rPr>
              <a:t>utilities_df_norm.index</a:t>
            </a:r>
            <a:r>
              <a:rPr lang="en-US" sz="1600" dirty="0">
                <a:solidFill>
                  <a:schemeClr val="dk1"/>
                </a:solidFill>
                <a:latin typeface="Courier New"/>
                <a:ea typeface="Courier New"/>
                <a:cs typeface="Courier New"/>
                <a:sym typeface="Courier New"/>
              </a:rPr>
              <a:t>)</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b="1" dirty="0">
                <a:solidFill>
                  <a:schemeClr val="dk1"/>
                </a:solidFill>
                <a:latin typeface="Courier New"/>
                <a:ea typeface="Courier New"/>
                <a:cs typeface="Courier New"/>
                <a:sym typeface="Courier New"/>
              </a:rPr>
              <a:t># group by cluster and print information</a:t>
            </a:r>
            <a:r>
              <a:rPr lang="en-US" sz="1600" dirty="0">
                <a:solidFill>
                  <a:schemeClr val="dk1"/>
                </a:solidFill>
                <a:latin typeface="Courier New"/>
                <a:ea typeface="Courier New"/>
                <a:cs typeface="Courier New"/>
                <a:sym typeface="Courier New"/>
              </a:rPr>
              <a:t> </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for cluster, data in </a:t>
            </a:r>
            <a:r>
              <a:rPr lang="en-US" sz="1600" dirty="0" err="1">
                <a:solidFill>
                  <a:schemeClr val="dk1"/>
                </a:solidFill>
                <a:latin typeface="Courier New"/>
                <a:ea typeface="Courier New"/>
                <a:cs typeface="Courier New"/>
                <a:sym typeface="Courier New"/>
              </a:rPr>
              <a:t>df.groupby</a:t>
            </a:r>
            <a:r>
              <a:rPr lang="en-US" sz="1600" dirty="0">
                <a:solidFill>
                  <a:schemeClr val="dk1"/>
                </a:solidFill>
                <a:latin typeface="Courier New"/>
                <a:ea typeface="Courier New"/>
                <a:cs typeface="Courier New"/>
                <a:sym typeface="Courier New"/>
              </a:rPr>
              <a:t>('cluster'):</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   count = </a:t>
            </a:r>
            <a:r>
              <a:rPr lang="en-US" sz="1600" dirty="0" err="1">
                <a:solidFill>
                  <a:schemeClr val="dk1"/>
                </a:solidFill>
                <a:latin typeface="Courier New"/>
                <a:ea typeface="Courier New"/>
                <a:cs typeface="Courier New"/>
                <a:sym typeface="Courier New"/>
              </a:rPr>
              <a:t>len</a:t>
            </a:r>
            <a:r>
              <a:rPr lang="en-US" sz="1600" dirty="0">
                <a:solidFill>
                  <a:schemeClr val="dk1"/>
                </a:solidFill>
                <a:latin typeface="Courier New"/>
                <a:ea typeface="Courier New"/>
                <a:cs typeface="Courier New"/>
                <a:sym typeface="Courier New"/>
              </a:rPr>
              <a:t>(data)</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withinClustSS</a:t>
            </a:r>
            <a:r>
              <a:rPr lang="en-US" sz="1600" dirty="0">
                <a:solidFill>
                  <a:schemeClr val="dk1"/>
                </a:solidFill>
                <a:latin typeface="Courier New"/>
                <a:ea typeface="Courier New"/>
                <a:cs typeface="Courier New"/>
                <a:sym typeface="Courier New"/>
              </a:rPr>
              <a:t> = </a:t>
            </a:r>
            <a:r>
              <a:rPr lang="en-US" sz="1600" dirty="0" err="1">
                <a:solidFill>
                  <a:schemeClr val="dk1"/>
                </a:solidFill>
                <a:latin typeface="Courier New"/>
                <a:ea typeface="Courier New"/>
                <a:cs typeface="Courier New"/>
                <a:sym typeface="Courier New"/>
              </a:rPr>
              <a:t>data.squaredDistance.sum</a:t>
            </a:r>
            <a:r>
              <a:rPr lang="en-US" sz="1600" dirty="0">
                <a:solidFill>
                  <a:schemeClr val="dk1"/>
                </a:solidFill>
                <a:latin typeface="Courier New"/>
                <a:ea typeface="Courier New"/>
                <a:cs typeface="Courier New"/>
                <a:sym typeface="Courier New"/>
              </a:rPr>
              <a:t>()</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   print(</a:t>
            </a:r>
            <a:r>
              <a:rPr lang="en-US" sz="1600" dirty="0" err="1">
                <a:solidFill>
                  <a:schemeClr val="dk1"/>
                </a:solidFill>
                <a:latin typeface="Courier New"/>
                <a:ea typeface="Courier New"/>
                <a:cs typeface="Courier New"/>
                <a:sym typeface="Courier New"/>
              </a:rPr>
              <a:t>f'Cluster</a:t>
            </a:r>
            <a:r>
              <a:rPr lang="en-US" sz="1600" dirty="0">
                <a:solidFill>
                  <a:schemeClr val="dk1"/>
                </a:solidFill>
                <a:latin typeface="Courier New"/>
                <a:ea typeface="Courier New"/>
                <a:cs typeface="Courier New"/>
                <a:sym typeface="Courier New"/>
              </a:rPr>
              <a:t> {cluster} ({count} members): </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      {withinClustSS:.2f} within cluster ')</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Output</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Cluster 0 (5 members): 10.66 within cluster</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Cluster 1 (6 members): 22.20 within cluster</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Cluster 2 (7 members): 27.77 within cluster</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Cluster 3 (1 members): 0.00 within cluster</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Cluster 4 (1 members): 0.00 within cluster</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r>
              <a:rPr lang="en-US" sz="1600" dirty="0">
                <a:solidFill>
                  <a:schemeClr val="dk1"/>
                </a:solidFill>
                <a:latin typeface="Courier New"/>
                <a:ea typeface="Courier New"/>
                <a:cs typeface="Courier New"/>
                <a:sym typeface="Courier New"/>
              </a:rPr>
              <a:t>Cluster 5 (2 members): 2.54 within cluster</a:t>
            </a:r>
            <a:endParaRPr sz="1600" dirty="0">
              <a:solidFill>
                <a:schemeClr val="dk1"/>
              </a:solidFill>
              <a:latin typeface="Courier New"/>
              <a:ea typeface="Courier New"/>
              <a:cs typeface="Courier New"/>
              <a:sym typeface="Courier New"/>
            </a:endParaRPr>
          </a:p>
          <a:p>
            <a:pPr marL="0" marR="0" lvl="0" indent="0" algn="l" rtl="0">
              <a:spcBef>
                <a:spcPts val="0"/>
              </a:spcBef>
              <a:spcAft>
                <a:spcPts val="0"/>
              </a:spcAft>
              <a:buSzPts val="1100"/>
              <a:buNone/>
            </a:pPr>
            <a:endParaRPr sz="18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2345998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2800" dirty="0"/>
              <a:t>Profile Plot:</a:t>
            </a:r>
            <a:r>
              <a:rPr lang="en-US" sz="2800" dirty="0">
                <a:latin typeface="Arial"/>
                <a:ea typeface="Arial"/>
                <a:cs typeface="Arial"/>
                <a:sym typeface="Arial"/>
              </a:rPr>
              <a:t> K-means Clustering</a:t>
            </a:r>
            <a:endParaRPr lang="en-US" sz="2800" dirty="0"/>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07F087-B3C8-4CE7-97D5-2F77A71EFF03}"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39329" y="6489443"/>
            <a:ext cx="404671"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Google Shape;374;p51">
            <a:extLst>
              <a:ext uri="{FF2B5EF4-FFF2-40B4-BE49-F238E27FC236}">
                <a16:creationId xmlns:a16="http://schemas.microsoft.com/office/drawing/2014/main" id="{F37D1FE9-0CB3-4E8F-BA2B-98537A909DF4}"/>
              </a:ext>
            </a:extLst>
          </p:cNvPr>
          <p:cNvSpPr txBox="1"/>
          <p:nvPr/>
        </p:nvSpPr>
        <p:spPr>
          <a:xfrm>
            <a:off x="382975" y="744658"/>
            <a:ext cx="7962900" cy="40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Courier New"/>
                <a:ea typeface="Courier New"/>
                <a:cs typeface="Courier New"/>
                <a:sym typeface="Courier New"/>
              </a:rPr>
              <a:t>centroids['cluster'] = ['Cluster {}'.format(</a:t>
            </a:r>
            <a:r>
              <a:rPr lang="en-US" sz="1800" dirty="0" err="1">
                <a:latin typeface="Courier New"/>
                <a:ea typeface="Courier New"/>
                <a:cs typeface="Courier New"/>
                <a:sym typeface="Courier New"/>
              </a:rPr>
              <a:t>i</a:t>
            </a:r>
            <a:r>
              <a:rPr lang="en-US" sz="1800" dirty="0">
                <a:latin typeface="Courier New"/>
                <a:ea typeface="Courier New"/>
                <a:cs typeface="Courier New"/>
                <a:sym typeface="Courier New"/>
              </a:rPr>
              <a:t>) for </a:t>
            </a:r>
            <a:r>
              <a:rPr lang="en-US" sz="1800" dirty="0" err="1">
                <a:latin typeface="Courier New"/>
                <a:ea typeface="Courier New"/>
                <a:cs typeface="Courier New"/>
                <a:sym typeface="Courier New"/>
              </a:rPr>
              <a:t>i</a:t>
            </a:r>
            <a:r>
              <a:rPr lang="en-US" sz="1800" dirty="0">
                <a:latin typeface="Courier New"/>
                <a:ea typeface="Courier New"/>
                <a:cs typeface="Courier New"/>
                <a:sym typeface="Courier New"/>
              </a:rPr>
              <a:t> in </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centroids.index</a:t>
            </a:r>
            <a:r>
              <a:rPr lang="en-US" sz="1800" dirty="0">
                <a:latin typeface="Courier New"/>
                <a:ea typeface="Courier New"/>
                <a:cs typeface="Courier New"/>
                <a:sym typeface="Courier New"/>
              </a:rPr>
              <a:t>]</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err="1">
                <a:latin typeface="Courier New"/>
                <a:ea typeface="Courier New"/>
                <a:cs typeface="Courier New"/>
                <a:sym typeface="Courier New"/>
              </a:rPr>
              <a:t>plt.figure</a:t>
            </a:r>
            <a:r>
              <a:rPr lang="en-US" sz="1800" dirty="0">
                <a:latin typeface="Courier New"/>
                <a:ea typeface="Courier New"/>
                <a:cs typeface="Courier New"/>
                <a:sym typeface="Courier New"/>
              </a:rPr>
              <a:t>(</a:t>
            </a:r>
            <a:r>
              <a:rPr lang="en-US" sz="1800" dirty="0" err="1">
                <a:latin typeface="Courier New"/>
                <a:ea typeface="Courier New"/>
                <a:cs typeface="Courier New"/>
                <a:sym typeface="Courier New"/>
              </a:rPr>
              <a:t>figsize</a:t>
            </a:r>
            <a:r>
              <a:rPr lang="en-US" sz="1800" dirty="0">
                <a:latin typeface="Courier New"/>
                <a:ea typeface="Courier New"/>
                <a:cs typeface="Courier New"/>
                <a:sym typeface="Courier New"/>
              </a:rPr>
              <a:t>=(10,6))</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err="1">
                <a:latin typeface="Courier New"/>
                <a:ea typeface="Courier New"/>
                <a:cs typeface="Courier New"/>
                <a:sym typeface="Courier New"/>
              </a:rPr>
              <a:t>parallel_coordinates</a:t>
            </a:r>
            <a:r>
              <a:rPr lang="en-US" sz="1800" dirty="0">
                <a:latin typeface="Courier New"/>
                <a:ea typeface="Courier New"/>
                <a:cs typeface="Courier New"/>
                <a:sym typeface="Courier New"/>
              </a:rPr>
              <a:t>(centroids, </a:t>
            </a:r>
            <a:r>
              <a:rPr lang="en-US" sz="1800" dirty="0" err="1">
                <a:latin typeface="Courier New"/>
                <a:ea typeface="Courier New"/>
                <a:cs typeface="Courier New"/>
                <a:sym typeface="Courier New"/>
              </a:rPr>
              <a:t>class_column</a:t>
            </a:r>
            <a:r>
              <a:rPr lang="en-US" sz="1800" dirty="0">
                <a:latin typeface="Courier New"/>
                <a:ea typeface="Courier New"/>
                <a:cs typeface="Courier New"/>
                <a:sym typeface="Courier New"/>
              </a:rPr>
              <a:t>='cluster', </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a:latin typeface="Courier New"/>
                <a:ea typeface="Courier New"/>
                <a:cs typeface="Courier New"/>
                <a:sym typeface="Courier New"/>
              </a:rPr>
              <a:t>   colormap='Dark2', linewidth=5)</a:t>
            </a:r>
            <a:endParaRPr sz="1800" dirty="0">
              <a:latin typeface="Courier New"/>
              <a:ea typeface="Courier New"/>
              <a:cs typeface="Courier New"/>
              <a:sym typeface="Courier New"/>
            </a:endParaRPr>
          </a:p>
          <a:p>
            <a:pPr marL="0" lvl="0" indent="0" algn="l" rtl="0">
              <a:spcBef>
                <a:spcPts val="0"/>
              </a:spcBef>
              <a:spcAft>
                <a:spcPts val="0"/>
              </a:spcAft>
              <a:buNone/>
            </a:pPr>
            <a:r>
              <a:rPr lang="en-US" sz="1800" dirty="0" err="1">
                <a:latin typeface="Courier New"/>
                <a:ea typeface="Courier New"/>
                <a:cs typeface="Courier New"/>
                <a:sym typeface="Courier New"/>
              </a:rPr>
              <a:t>plt.legend</a:t>
            </a:r>
            <a:r>
              <a:rPr lang="en-US" sz="1800" dirty="0">
                <a:latin typeface="Courier New"/>
                <a:ea typeface="Courier New"/>
                <a:cs typeface="Courier New"/>
                <a:sym typeface="Courier New"/>
              </a:rPr>
              <a:t>(loc='center left', </a:t>
            </a:r>
            <a:r>
              <a:rPr lang="en-US" sz="1800" dirty="0" err="1">
                <a:latin typeface="Courier New"/>
                <a:ea typeface="Courier New"/>
                <a:cs typeface="Courier New"/>
                <a:sym typeface="Courier New"/>
              </a:rPr>
              <a:t>bbox_to_anchor</a:t>
            </a:r>
            <a:r>
              <a:rPr lang="en-US" sz="1800" dirty="0">
                <a:latin typeface="Courier New"/>
                <a:ea typeface="Courier New"/>
                <a:cs typeface="Courier New"/>
                <a:sym typeface="Courier New"/>
              </a:rPr>
              <a:t>=(1, 0.5))</a:t>
            </a:r>
            <a:endParaRPr sz="1800" dirty="0">
              <a:latin typeface="Courier New"/>
              <a:ea typeface="Courier New"/>
              <a:cs typeface="Courier New"/>
              <a:sym typeface="Courier New"/>
            </a:endParaRPr>
          </a:p>
        </p:txBody>
      </p:sp>
      <p:pic>
        <p:nvPicPr>
          <p:cNvPr id="11" name="Google Shape;375;p51">
            <a:extLst>
              <a:ext uri="{FF2B5EF4-FFF2-40B4-BE49-F238E27FC236}">
                <a16:creationId xmlns:a16="http://schemas.microsoft.com/office/drawing/2014/main" id="{A0167CEE-8325-4A6C-92C1-F3ABC23B6BC9}"/>
              </a:ext>
            </a:extLst>
          </p:cNvPr>
          <p:cNvPicPr preferRelativeResize="0"/>
          <p:nvPr/>
        </p:nvPicPr>
        <p:blipFill>
          <a:blip r:embed="rId3">
            <a:alphaModFix/>
          </a:blip>
          <a:stretch>
            <a:fillRect/>
          </a:stretch>
        </p:blipFill>
        <p:spPr>
          <a:xfrm>
            <a:off x="798125" y="2652428"/>
            <a:ext cx="7583226" cy="3789129"/>
          </a:xfrm>
          <a:prstGeom prst="rect">
            <a:avLst/>
          </a:prstGeom>
          <a:noFill/>
          <a:ln>
            <a:noFill/>
          </a:ln>
        </p:spPr>
      </p:pic>
    </p:spTree>
    <p:extLst>
      <p:ext uri="{BB962C8B-B14F-4D97-AF65-F5344CB8AC3E}">
        <p14:creationId xmlns:p14="http://schemas.microsoft.com/office/powerpoint/2010/main" val="18751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2800" dirty="0">
                <a:latin typeface="Arial"/>
                <a:ea typeface="Arial"/>
                <a:cs typeface="Arial"/>
                <a:sym typeface="Arial"/>
              </a:rPr>
              <a:t>Different Choices for K</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D22299-8D12-4E40-BE82-09C1938D4989}"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04310" y="6537326"/>
            <a:ext cx="439690" cy="3206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Google Shape;381;p52">
            <a:extLst>
              <a:ext uri="{FF2B5EF4-FFF2-40B4-BE49-F238E27FC236}">
                <a16:creationId xmlns:a16="http://schemas.microsoft.com/office/drawing/2014/main" id="{8B7D810D-EF7E-49E8-9AB3-F7E36A37218B}"/>
              </a:ext>
            </a:extLst>
          </p:cNvPr>
          <p:cNvSpPr txBox="1"/>
          <p:nvPr/>
        </p:nvSpPr>
        <p:spPr>
          <a:xfrm>
            <a:off x="105059" y="5179005"/>
            <a:ext cx="8965011" cy="8404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As the number of clusters increases, the cluster members are closer to one another.</a:t>
            </a:r>
            <a:endParaRPr>
              <a:solidFill>
                <a:srgbClr val="7030A0"/>
              </a:solidFil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2" name="Google Shape;382;p52">
            <a:extLst>
              <a:ext uri="{FF2B5EF4-FFF2-40B4-BE49-F238E27FC236}">
                <a16:creationId xmlns:a16="http://schemas.microsoft.com/office/drawing/2014/main" id="{88C1F554-D637-474C-9320-30CDF27C3200}"/>
              </a:ext>
            </a:extLst>
          </p:cNvPr>
          <p:cNvPicPr preferRelativeResize="0"/>
          <p:nvPr/>
        </p:nvPicPr>
        <p:blipFill>
          <a:blip r:embed="rId3">
            <a:alphaModFix/>
          </a:blip>
          <a:stretch>
            <a:fillRect/>
          </a:stretch>
        </p:blipFill>
        <p:spPr>
          <a:xfrm>
            <a:off x="1905950" y="1499930"/>
            <a:ext cx="4687825" cy="3096525"/>
          </a:xfrm>
          <a:prstGeom prst="rect">
            <a:avLst/>
          </a:prstGeom>
          <a:noFill/>
          <a:ln>
            <a:noFill/>
          </a:ln>
        </p:spPr>
      </p:pic>
    </p:spTree>
    <p:extLst>
      <p:ext uri="{BB962C8B-B14F-4D97-AF65-F5344CB8AC3E}">
        <p14:creationId xmlns:p14="http://schemas.microsoft.com/office/powerpoint/2010/main" val="1042115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2800" dirty="0"/>
              <a:t>Desirable Cluster Features</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60FC6D-FC81-4F17-8D25-50A751EEC9BC}"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677072" y="6489443"/>
            <a:ext cx="466928"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Google Shape;395;p54">
            <a:extLst>
              <a:ext uri="{FF2B5EF4-FFF2-40B4-BE49-F238E27FC236}">
                <a16:creationId xmlns:a16="http://schemas.microsoft.com/office/drawing/2014/main" id="{A4059BFE-B78A-4CBA-8B42-17CAB46D3FFB}"/>
              </a:ext>
            </a:extLst>
          </p:cNvPr>
          <p:cNvSpPr txBox="1">
            <a:spLocks/>
          </p:cNvSpPr>
          <p:nvPr/>
        </p:nvSpPr>
        <p:spPr bwMode="auto">
          <a:xfrm>
            <a:off x="381000" y="1219200"/>
            <a:ext cx="8001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0"/>
              </a:spcAft>
              <a:buSzPts val="2210"/>
              <a:buNone/>
            </a:pPr>
            <a:r>
              <a:rPr lang="en-US" sz="2400" b="1" dirty="0">
                <a:solidFill>
                  <a:srgbClr val="C00000"/>
                </a:solidFill>
              </a:rPr>
              <a:t>Stability</a:t>
            </a:r>
            <a:r>
              <a:rPr lang="en-US" sz="2400" b="1" dirty="0"/>
              <a:t> </a:t>
            </a:r>
            <a:r>
              <a:rPr lang="en-US" sz="2400" dirty="0"/>
              <a:t>– are clusters and cluster assignments sensitive to slight changes in inputs?  Are cluster assignments in partition B similar to partition A?</a:t>
            </a:r>
          </a:p>
          <a:p>
            <a:pPr marL="0" lvl="0" indent="0">
              <a:spcBef>
                <a:spcPts val="575"/>
              </a:spcBef>
              <a:spcAft>
                <a:spcPts val="0"/>
              </a:spcAft>
              <a:buSzPts val="2210"/>
              <a:buNone/>
            </a:pPr>
            <a:endParaRPr lang="en-US" sz="2400" b="1" dirty="0"/>
          </a:p>
          <a:p>
            <a:pPr marL="0" lvl="0" indent="0">
              <a:spcBef>
                <a:spcPts val="575"/>
              </a:spcBef>
              <a:spcAft>
                <a:spcPts val="0"/>
              </a:spcAft>
              <a:buSzPts val="2210"/>
              <a:buNone/>
            </a:pPr>
            <a:endParaRPr lang="en-US" sz="2400" b="1" dirty="0"/>
          </a:p>
          <a:p>
            <a:pPr marL="0" lvl="0" indent="0">
              <a:spcBef>
                <a:spcPts val="575"/>
              </a:spcBef>
              <a:spcAft>
                <a:spcPts val="0"/>
              </a:spcAft>
              <a:buSzPts val="2210"/>
              <a:buNone/>
            </a:pPr>
            <a:r>
              <a:rPr lang="en-US" sz="2400" b="1" dirty="0">
                <a:solidFill>
                  <a:srgbClr val="C00000"/>
                </a:solidFill>
              </a:rPr>
              <a:t>Separation</a:t>
            </a:r>
            <a:r>
              <a:rPr lang="en-US" sz="2400" dirty="0"/>
              <a:t> – check ratio of between-cluster variation to within-cluster variation (higher is better)</a:t>
            </a:r>
          </a:p>
        </p:txBody>
      </p:sp>
    </p:spTree>
    <p:extLst>
      <p:ext uri="{BB962C8B-B14F-4D97-AF65-F5344CB8AC3E}">
        <p14:creationId xmlns:p14="http://schemas.microsoft.com/office/powerpoint/2010/main" val="1849240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0" y="60326"/>
            <a:ext cx="9144000" cy="731837"/>
          </a:xfrm>
        </p:spPr>
        <p:txBody>
          <a:bodyPr/>
          <a:lstStyle/>
          <a:p>
            <a:pPr marL="0" lvl="0" algn="ctr">
              <a:spcBef>
                <a:spcPts val="0"/>
              </a:spcBef>
              <a:spcAft>
                <a:spcPts val="0"/>
              </a:spcAft>
            </a:pPr>
            <a:r>
              <a:rPr lang="en-US" sz="2800" dirty="0"/>
              <a:t>Summary</a:t>
            </a: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6FB677-F605-42C6-A5E3-5D7D919F387D}"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US" sz="1200" b="0">
                <a:latin typeface="Calibri" panose="020F0502020204030204" pitchFamily="34" charset="0"/>
                <a:cs typeface="Calibri" panose="020F0502020204030204" pitchFamily="34" charset="0"/>
              </a:rPr>
              <a:t>Module 7</a:t>
            </a:r>
            <a:endParaRPr lang="en-US">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a:xfrm>
            <a:off x="8762676" y="6489442"/>
            <a:ext cx="381324" cy="3685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Google Shape;395;p54">
            <a:extLst>
              <a:ext uri="{FF2B5EF4-FFF2-40B4-BE49-F238E27FC236}">
                <a16:creationId xmlns:a16="http://schemas.microsoft.com/office/drawing/2014/main" id="{A4059BFE-B78A-4CBA-8B42-17CAB46D3FFB}"/>
              </a:ext>
            </a:extLst>
          </p:cNvPr>
          <p:cNvSpPr txBox="1">
            <a:spLocks/>
          </p:cNvSpPr>
          <p:nvPr/>
        </p:nvSpPr>
        <p:spPr bwMode="auto">
          <a:xfrm>
            <a:off x="156633" y="887954"/>
            <a:ext cx="8987367" cy="555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0"/>
              </a:spcAft>
              <a:buSzPts val="2210"/>
              <a:buNone/>
            </a:pPr>
            <a:r>
              <a:rPr lang="en-US" dirty="0">
                <a:solidFill>
                  <a:schemeClr val="accent5">
                    <a:lumMod val="75000"/>
                  </a:schemeClr>
                </a:solidFill>
              </a:rPr>
              <a:t>- Cluster analysis is an exploratory tool. Useful only when it produces </a:t>
            </a:r>
            <a:r>
              <a:rPr lang="en-US" b="1" dirty="0">
                <a:solidFill>
                  <a:schemeClr val="accent5">
                    <a:lumMod val="75000"/>
                  </a:schemeClr>
                </a:solidFill>
              </a:rPr>
              <a:t>meaningful</a:t>
            </a:r>
            <a:r>
              <a:rPr lang="en-US" dirty="0">
                <a:solidFill>
                  <a:schemeClr val="accent5">
                    <a:lumMod val="75000"/>
                  </a:schemeClr>
                </a:solidFill>
              </a:rPr>
              <a:t> clusters</a:t>
            </a:r>
          </a:p>
          <a:p>
            <a:pPr marL="0" lvl="0" indent="0">
              <a:spcBef>
                <a:spcPts val="575"/>
              </a:spcBef>
              <a:spcAft>
                <a:spcPts val="0"/>
              </a:spcAft>
              <a:buSzPts val="2210"/>
              <a:buNone/>
            </a:pPr>
            <a:r>
              <a:rPr lang="en-US" b="1" dirty="0">
                <a:solidFill>
                  <a:schemeClr val="accent5">
                    <a:lumMod val="75000"/>
                  </a:schemeClr>
                </a:solidFill>
              </a:rPr>
              <a:t>- Hierarchical</a:t>
            </a:r>
            <a:r>
              <a:rPr lang="en-US" dirty="0">
                <a:solidFill>
                  <a:schemeClr val="accent5">
                    <a:lumMod val="75000"/>
                  </a:schemeClr>
                </a:solidFill>
              </a:rPr>
              <a:t> clustering gives visual representation of different levels of clustering</a:t>
            </a:r>
          </a:p>
          <a:p>
            <a:pPr marL="319088" lvl="1" indent="0">
              <a:spcBef>
                <a:spcPts val="375"/>
              </a:spcBef>
              <a:spcAft>
                <a:spcPts val="0"/>
              </a:spcAft>
              <a:buSzPts val="2040"/>
              <a:buNone/>
            </a:pPr>
            <a:r>
              <a:rPr lang="en-US" dirty="0">
                <a:solidFill>
                  <a:schemeClr val="accent5">
                    <a:lumMod val="75000"/>
                  </a:schemeClr>
                </a:solidFill>
              </a:rPr>
              <a:t>- On other hand, due to non-iterative nature, it can be unstable, can vary highly depending on settings, and is computationally expensive</a:t>
            </a:r>
          </a:p>
          <a:p>
            <a:pPr marL="0" lvl="0" indent="0">
              <a:spcBef>
                <a:spcPts val="575"/>
              </a:spcBef>
              <a:spcAft>
                <a:spcPts val="0"/>
              </a:spcAft>
              <a:buSzPts val="2210"/>
              <a:buNone/>
            </a:pPr>
            <a:r>
              <a:rPr lang="en-US" b="1" dirty="0">
                <a:solidFill>
                  <a:schemeClr val="accent5">
                    <a:lumMod val="75000"/>
                  </a:schemeClr>
                </a:solidFill>
              </a:rPr>
              <a:t>- Non-hierarchical</a:t>
            </a:r>
            <a:r>
              <a:rPr lang="en-US" dirty="0">
                <a:solidFill>
                  <a:schemeClr val="accent5">
                    <a:lumMod val="75000"/>
                  </a:schemeClr>
                </a:solidFill>
              </a:rPr>
              <a:t> is computationally cheap and more stable; requires user to set </a:t>
            </a:r>
            <a:r>
              <a:rPr lang="en-US" i="1" dirty="0">
                <a:solidFill>
                  <a:schemeClr val="accent5">
                    <a:lumMod val="75000"/>
                  </a:schemeClr>
                </a:solidFill>
              </a:rPr>
              <a:t>k</a:t>
            </a:r>
            <a:endParaRPr lang="en-US" dirty="0">
              <a:solidFill>
                <a:schemeClr val="accent5">
                  <a:lumMod val="75000"/>
                </a:schemeClr>
              </a:solidFill>
            </a:endParaRPr>
          </a:p>
          <a:p>
            <a:pPr marL="0" lvl="0" indent="0">
              <a:spcBef>
                <a:spcPts val="575"/>
              </a:spcBef>
              <a:spcAft>
                <a:spcPts val="0"/>
              </a:spcAft>
              <a:buSzPts val="2210"/>
              <a:buNone/>
            </a:pPr>
            <a:r>
              <a:rPr lang="en-US" dirty="0">
                <a:solidFill>
                  <a:schemeClr val="accent5">
                    <a:lumMod val="75000"/>
                  </a:schemeClr>
                </a:solidFill>
              </a:rPr>
              <a:t>- Can use both methods</a:t>
            </a:r>
          </a:p>
        </p:txBody>
      </p:sp>
    </p:spTree>
    <p:extLst>
      <p:ext uri="{BB962C8B-B14F-4D97-AF65-F5344CB8AC3E}">
        <p14:creationId xmlns:p14="http://schemas.microsoft.com/office/powerpoint/2010/main" val="3242114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r>
              <a:rPr lang="en-US" dirty="0">
                <a:solidFill>
                  <a:srgbClr val="FF0000"/>
                </a:solidFill>
              </a:rPr>
              <a:t>Clustering</a:t>
            </a:r>
            <a:endParaRPr lang="tr-TR" dirty="0">
              <a:solidFill>
                <a:srgbClr val="FF0000"/>
              </a:solidFill>
            </a:endParaRPr>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A08933-F7CA-482B-93D0-FBC5503713E7}"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JM" sz="1200" b="0">
                <a:latin typeface="Calibri" panose="020F0502020204030204" pitchFamily="34" charset="0"/>
                <a:cs typeface="Calibri" panose="020F0502020204030204" pitchFamily="34" charset="0"/>
              </a:rPr>
              <a:t>Module 7</a:t>
            </a:r>
            <a:endParaRPr lang="en-US" dirty="0">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pic>
        <p:nvPicPr>
          <p:cNvPr id="2" name="Picture 1">
            <a:extLst>
              <a:ext uri="{FF2B5EF4-FFF2-40B4-BE49-F238E27FC236}">
                <a16:creationId xmlns:a16="http://schemas.microsoft.com/office/drawing/2014/main" id="{AA0775CE-BC69-46C4-A8A3-CFB34A0FCFAC}"/>
              </a:ext>
            </a:extLst>
          </p:cNvPr>
          <p:cNvPicPr>
            <a:picLocks noChangeAspect="1"/>
          </p:cNvPicPr>
          <p:nvPr/>
        </p:nvPicPr>
        <p:blipFill>
          <a:blip r:embed="rId3"/>
          <a:stretch>
            <a:fillRect/>
          </a:stretch>
        </p:blipFill>
        <p:spPr>
          <a:xfrm>
            <a:off x="186870" y="1281521"/>
            <a:ext cx="8728530" cy="4590094"/>
          </a:xfrm>
          <a:prstGeom prst="rect">
            <a:avLst/>
          </a:prstGeom>
        </p:spPr>
      </p:pic>
    </p:spTree>
    <p:extLst>
      <p:ext uri="{BB962C8B-B14F-4D97-AF65-F5344CB8AC3E}">
        <p14:creationId xmlns:p14="http://schemas.microsoft.com/office/powerpoint/2010/main" val="275103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r>
              <a:rPr lang="en-US" dirty="0"/>
              <a:t>What is Clustering?</a:t>
            </a:r>
            <a:endParaRPr lang="tr-TR" dirty="0"/>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285EF-9EB8-4D51-A38E-3D08D65CF3EE}"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JM" sz="1200" b="0">
                <a:latin typeface="Calibri" panose="020F0502020204030204" pitchFamily="34" charset="0"/>
                <a:cs typeface="Calibri" panose="020F0502020204030204" pitchFamily="34" charset="0"/>
              </a:rPr>
              <a:t>Module 7</a:t>
            </a:r>
            <a:endParaRPr lang="en-US" dirty="0">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8" name="Rectangle 7">
            <a:extLst>
              <a:ext uri="{FF2B5EF4-FFF2-40B4-BE49-F238E27FC236}">
                <a16:creationId xmlns:a16="http://schemas.microsoft.com/office/drawing/2014/main" id="{1E8B8EAC-8C01-407E-AF96-DEBE26BEE5A9}"/>
              </a:ext>
            </a:extLst>
          </p:cNvPr>
          <p:cNvSpPr/>
          <p:nvPr/>
        </p:nvSpPr>
        <p:spPr>
          <a:xfrm>
            <a:off x="97276" y="929964"/>
            <a:ext cx="4516553" cy="3785652"/>
          </a:xfrm>
          <a:prstGeom prst="rect">
            <a:avLst/>
          </a:prstGeom>
        </p:spPr>
        <p:txBody>
          <a:bodyPr wrap="square">
            <a:spAutoFit/>
          </a:bodyPr>
          <a:lstStyle/>
          <a:p>
            <a:endParaRPr lang="en-US" sz="2400" dirty="0">
              <a:solidFill>
                <a:srgbClr val="7030A0"/>
              </a:solidFill>
            </a:endParaRPr>
          </a:p>
          <a:p>
            <a:r>
              <a:rPr lang="en-US" sz="2400" dirty="0"/>
              <a:t>• </a:t>
            </a:r>
            <a:r>
              <a:rPr lang="en-US" sz="2400" dirty="0">
                <a:solidFill>
                  <a:srgbClr val="00B0F0"/>
                </a:solidFill>
              </a:rPr>
              <a:t>Organizing data </a:t>
            </a:r>
            <a:r>
              <a:rPr lang="en-US" sz="2400" dirty="0"/>
              <a:t>into classes such that there is:</a:t>
            </a:r>
          </a:p>
          <a:p>
            <a:r>
              <a:rPr lang="en-US" sz="2400" dirty="0"/>
              <a:t>	• high intra-class similarity</a:t>
            </a:r>
          </a:p>
          <a:p>
            <a:r>
              <a:rPr lang="en-US" sz="2400" dirty="0"/>
              <a:t>	• low inter-class similarity</a:t>
            </a:r>
          </a:p>
          <a:p>
            <a:r>
              <a:rPr lang="en-US" sz="2400" dirty="0"/>
              <a:t>• </a:t>
            </a:r>
            <a:r>
              <a:rPr lang="en-US" sz="2400" dirty="0">
                <a:solidFill>
                  <a:srgbClr val="00B0F0"/>
                </a:solidFill>
              </a:rPr>
              <a:t>Finding the class labels </a:t>
            </a:r>
            <a:r>
              <a:rPr lang="en-US" sz="2400" dirty="0"/>
              <a:t>and </a:t>
            </a:r>
            <a:r>
              <a:rPr lang="en-US" sz="2400" dirty="0">
                <a:solidFill>
                  <a:srgbClr val="00B0F0"/>
                </a:solidFill>
              </a:rPr>
              <a:t>number of classes </a:t>
            </a:r>
            <a:r>
              <a:rPr lang="en-US" sz="2400" dirty="0"/>
              <a:t>directly from the data.</a:t>
            </a:r>
          </a:p>
          <a:p>
            <a:r>
              <a:rPr lang="en-US" sz="2400" dirty="0"/>
              <a:t>• More informally, </a:t>
            </a:r>
            <a:r>
              <a:rPr lang="en-US" sz="2400" dirty="0">
                <a:solidFill>
                  <a:srgbClr val="00B0F0"/>
                </a:solidFill>
              </a:rPr>
              <a:t>finding natural groupings </a:t>
            </a:r>
            <a:r>
              <a:rPr lang="en-US" sz="2400" dirty="0"/>
              <a:t>among objects.</a:t>
            </a:r>
            <a:endParaRPr lang="en-US" sz="2400" dirty="0">
              <a:solidFill>
                <a:srgbClr val="7030A0"/>
              </a:solidFill>
            </a:endParaRPr>
          </a:p>
        </p:txBody>
      </p:sp>
      <p:pic>
        <p:nvPicPr>
          <p:cNvPr id="2" name="Picture 1">
            <a:extLst>
              <a:ext uri="{FF2B5EF4-FFF2-40B4-BE49-F238E27FC236}">
                <a16:creationId xmlns:a16="http://schemas.microsoft.com/office/drawing/2014/main" id="{C25C6C47-6A05-4BF1-8950-34B177E91566}"/>
              </a:ext>
            </a:extLst>
          </p:cNvPr>
          <p:cNvPicPr>
            <a:picLocks noChangeAspect="1"/>
          </p:cNvPicPr>
          <p:nvPr/>
        </p:nvPicPr>
        <p:blipFill>
          <a:blip r:embed="rId3"/>
          <a:stretch>
            <a:fillRect/>
          </a:stretch>
        </p:blipFill>
        <p:spPr>
          <a:xfrm>
            <a:off x="4613829" y="1568836"/>
            <a:ext cx="4343400" cy="3966095"/>
          </a:xfrm>
          <a:prstGeom prst="rect">
            <a:avLst/>
          </a:prstGeom>
        </p:spPr>
      </p:pic>
    </p:spTree>
    <p:extLst>
      <p:ext uri="{BB962C8B-B14F-4D97-AF65-F5344CB8AC3E}">
        <p14:creationId xmlns:p14="http://schemas.microsoft.com/office/powerpoint/2010/main" val="161364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p:txBody>
          <a:bodyPr/>
          <a:lstStyle/>
          <a:p>
            <a:r>
              <a:rPr lang="en-US" dirty="0"/>
              <a:t>What is Clustering?</a:t>
            </a:r>
            <a:endParaRPr lang="tr-TR" dirty="0"/>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EC6B8CC-C329-4692-AE83-00C425E0705E}"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85603" y="968875"/>
            <a:ext cx="8992249" cy="4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600" dirty="0">
                <a:solidFill>
                  <a:srgbClr val="7030A0"/>
                </a:solidFill>
              </a:rPr>
              <a:t>• Clustering is not the same but </a:t>
            </a:r>
            <a:r>
              <a:rPr lang="en-US" sz="2600" dirty="0">
                <a:solidFill>
                  <a:srgbClr val="00B0F0"/>
                </a:solidFill>
              </a:rPr>
              <a:t>similar to classification</a:t>
            </a:r>
          </a:p>
          <a:p>
            <a:pPr marL="0" indent="0">
              <a:spcBef>
                <a:spcPts val="1200"/>
              </a:spcBef>
              <a:buNone/>
            </a:pPr>
            <a:r>
              <a:rPr lang="en-US" sz="2600" dirty="0">
                <a:solidFill>
                  <a:srgbClr val="0070C0"/>
                </a:solidFill>
              </a:rPr>
              <a:t>• </a:t>
            </a:r>
            <a:r>
              <a:rPr lang="en-US" sz="2600" dirty="0">
                <a:solidFill>
                  <a:srgbClr val="7030A0"/>
                </a:solidFill>
              </a:rPr>
              <a:t>Clustering is used for </a:t>
            </a:r>
            <a:r>
              <a:rPr lang="en-US" sz="2600" dirty="0">
                <a:solidFill>
                  <a:srgbClr val="00B0F0"/>
                </a:solidFill>
              </a:rPr>
              <a:t>unsupervised learning &amp; unlabeled data</a:t>
            </a:r>
          </a:p>
          <a:p>
            <a:pPr marL="0" indent="0">
              <a:spcBef>
                <a:spcPts val="1200"/>
              </a:spcBef>
              <a:buNone/>
            </a:pPr>
            <a:r>
              <a:rPr lang="en-US" sz="2600" dirty="0">
                <a:solidFill>
                  <a:srgbClr val="0070C0"/>
                </a:solidFill>
              </a:rPr>
              <a:t>• </a:t>
            </a:r>
            <a:r>
              <a:rPr lang="en-US" sz="2600" dirty="0">
                <a:solidFill>
                  <a:srgbClr val="7030A0"/>
                </a:solidFill>
              </a:rPr>
              <a:t>Clustering identifies </a:t>
            </a:r>
            <a:r>
              <a:rPr lang="en-US" sz="2600" dirty="0">
                <a:solidFill>
                  <a:srgbClr val="0070C0"/>
                </a:solidFill>
              </a:rPr>
              <a:t>similarities between objects, </a:t>
            </a:r>
            <a:r>
              <a:rPr lang="en-US" sz="2600" dirty="0">
                <a:solidFill>
                  <a:srgbClr val="7030A0"/>
                </a:solidFill>
              </a:rPr>
              <a:t>which it groups according to those </a:t>
            </a:r>
            <a:r>
              <a:rPr lang="en-US" sz="2600" dirty="0">
                <a:solidFill>
                  <a:srgbClr val="00B0F0"/>
                </a:solidFill>
              </a:rPr>
              <a:t>characteristics in </a:t>
            </a:r>
            <a:r>
              <a:rPr lang="en-US" sz="2600" dirty="0">
                <a:solidFill>
                  <a:srgbClr val="7030A0"/>
                </a:solidFill>
              </a:rPr>
              <a:t>common and which differentiate them from other</a:t>
            </a:r>
          </a:p>
          <a:p>
            <a:pPr marL="0" indent="0">
              <a:spcBef>
                <a:spcPts val="1200"/>
              </a:spcBef>
              <a:buNone/>
            </a:pPr>
            <a:r>
              <a:rPr lang="en-US" sz="2600" dirty="0">
                <a:solidFill>
                  <a:srgbClr val="00B050"/>
                </a:solidFill>
              </a:rPr>
              <a:t>Remember:</a:t>
            </a:r>
          </a:p>
          <a:p>
            <a:pPr marL="0" indent="0">
              <a:spcBef>
                <a:spcPts val="1200"/>
              </a:spcBef>
              <a:buNone/>
            </a:pPr>
            <a:r>
              <a:rPr lang="en-US" sz="2600" dirty="0">
                <a:solidFill>
                  <a:srgbClr val="0070C0"/>
                </a:solidFill>
              </a:rPr>
              <a:t>• Classification is used for supervised learning &amp; labeled data</a:t>
            </a:r>
          </a:p>
          <a:p>
            <a:pPr marL="0" indent="0">
              <a:spcBef>
                <a:spcPts val="1200"/>
              </a:spcBef>
              <a:buNone/>
            </a:pPr>
            <a:r>
              <a:rPr lang="en-US" sz="2600" dirty="0">
                <a:solidFill>
                  <a:srgbClr val="0070C0"/>
                </a:solidFill>
              </a:rPr>
              <a:t>• Classification uses predefined labels or classes in which objects are assigned</a:t>
            </a:r>
            <a:endParaRPr kumimoji="0" lang="en-US" sz="2600" b="0" i="0" u="none" strike="noStrike" kern="1200" cap="none" spc="0" normalizeH="0" baseline="0" noProof="0" dirty="0">
              <a:ln>
                <a:noFill/>
              </a:ln>
              <a:solidFill>
                <a:srgbClr val="0070C0"/>
              </a:solidFill>
              <a:effectLst/>
              <a:uLnTx/>
              <a:uFillTx/>
            </a:endParaRPr>
          </a:p>
        </p:txBody>
      </p:sp>
      <p:sp>
        <p:nvSpPr>
          <p:cNvPr id="9" name="Footer Placeholder 8"/>
          <p:cNvSpPr>
            <a:spLocks noGrp="1"/>
          </p:cNvSpPr>
          <p:nvPr>
            <p:ph type="ftr" sz="quarter" idx="11"/>
          </p:nvPr>
        </p:nvSpPr>
        <p:spPr>
          <a:xfrm>
            <a:off x="4572000" y="6492875"/>
            <a:ext cx="4343400" cy="317241"/>
          </a:xfrm>
        </p:spPr>
        <p:txBody>
          <a:bodyPr/>
          <a:lstStyle/>
          <a:p>
            <a:r>
              <a:rPr lang="en-JM" sz="1200" b="0">
                <a:latin typeface="Calibri" panose="020F0502020204030204" pitchFamily="34" charset="0"/>
                <a:cs typeface="Calibri" panose="020F0502020204030204" pitchFamily="34" charset="0"/>
              </a:rPr>
              <a:t>Module 7</a:t>
            </a:r>
            <a:endParaRPr lang="en-US" dirty="0">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Tree>
    <p:extLst>
      <p:ext uri="{BB962C8B-B14F-4D97-AF65-F5344CB8AC3E}">
        <p14:creationId xmlns:p14="http://schemas.microsoft.com/office/powerpoint/2010/main" val="1733072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p:txBody>
          <a:bodyPr/>
          <a:lstStyle/>
          <a:p>
            <a:r>
              <a:rPr lang="en-US" dirty="0"/>
              <a:t>Process of Partitioning</a:t>
            </a:r>
            <a:endParaRPr lang="tr-TR" dirty="0"/>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89126C-869E-4217-9869-5054B4C42775}"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185797" y="804801"/>
            <a:ext cx="8958203" cy="54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endParaRPr kumimoji="0" lang="en-US" sz="2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JM" sz="1200" b="0">
                <a:latin typeface="Calibri" panose="020F0502020204030204" pitchFamily="34" charset="0"/>
                <a:cs typeface="Calibri" panose="020F0502020204030204" pitchFamily="34" charset="0"/>
              </a:rPr>
              <a:t>Module 7</a:t>
            </a:r>
            <a:endParaRPr lang="en-US" dirty="0">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pic>
        <p:nvPicPr>
          <p:cNvPr id="5" name="Picture 4">
            <a:extLst>
              <a:ext uri="{FF2B5EF4-FFF2-40B4-BE49-F238E27FC236}">
                <a16:creationId xmlns:a16="http://schemas.microsoft.com/office/drawing/2014/main" id="{B00FA0D3-AC03-45E9-B89C-A787CB0A1B6C}"/>
              </a:ext>
            </a:extLst>
          </p:cNvPr>
          <p:cNvPicPr>
            <a:picLocks noChangeAspect="1"/>
          </p:cNvPicPr>
          <p:nvPr/>
        </p:nvPicPr>
        <p:blipFill>
          <a:blip r:embed="rId5"/>
          <a:stretch>
            <a:fillRect/>
          </a:stretch>
        </p:blipFill>
        <p:spPr>
          <a:xfrm>
            <a:off x="457200" y="1213645"/>
            <a:ext cx="7972790" cy="4430709"/>
          </a:xfrm>
          <a:prstGeom prst="rect">
            <a:avLst/>
          </a:prstGeom>
        </p:spPr>
      </p:pic>
    </p:spTree>
    <p:extLst>
      <p:ext uri="{BB962C8B-B14F-4D97-AF65-F5344CB8AC3E}">
        <p14:creationId xmlns:p14="http://schemas.microsoft.com/office/powerpoint/2010/main" val="323811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marL="0" indent="0">
              <a:buNone/>
            </a:pPr>
            <a:endParaRPr lang="tr-TR" dirty="0"/>
          </a:p>
          <a:p>
            <a:pPr marL="0" indent="0">
              <a:buNone/>
            </a:pPr>
            <a:endParaRPr lang="tr-TR" dirty="0"/>
          </a:p>
        </p:txBody>
      </p:sp>
      <p:sp>
        <p:nvSpPr>
          <p:cNvPr id="3" name="Başlık 2"/>
          <p:cNvSpPr>
            <a:spLocks noGrp="1"/>
          </p:cNvSpPr>
          <p:nvPr>
            <p:ph type="title"/>
          </p:nvPr>
        </p:nvSpPr>
        <p:spPr/>
        <p:txBody>
          <a:bodyPr/>
          <a:lstStyle/>
          <a:p>
            <a:r>
              <a:rPr lang="en-US" dirty="0"/>
              <a:t>How Many Clusters?</a:t>
            </a:r>
            <a:endParaRPr lang="tr-TR" dirty="0"/>
          </a:p>
        </p:txBody>
      </p:sp>
      <p:sp>
        <p:nvSpPr>
          <p:cNvPr id="4" name="Veri Yer Tutucusu 3"/>
          <p:cNvSpPr>
            <a:spLocks noGrp="1"/>
          </p:cNvSpPr>
          <p:nvPr>
            <p:ph type="dt" sz="half" idx="10"/>
          </p:nvPr>
        </p:nvSpPr>
        <p:spPr>
          <a:xfrm>
            <a:off x="0" y="6489442"/>
            <a:ext cx="1600200" cy="3206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4462AD-D44D-491D-88FA-9D81DB56B961}" type="datetime4">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t>November 22, 2023</a:t>
            </a:fld>
            <a:endParaRPr kumimoji="0" lang="tr-TR"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sp>
        <p:nvSpPr>
          <p:cNvPr id="7" name="İçerik Yer Tutucusu 1"/>
          <p:cNvSpPr txBox="1">
            <a:spLocks/>
          </p:cNvSpPr>
          <p:nvPr/>
        </p:nvSpPr>
        <p:spPr bwMode="auto">
          <a:xfrm>
            <a:off x="185797" y="804801"/>
            <a:ext cx="8958203" cy="54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3200" kern="1200">
                <a:solidFill>
                  <a:schemeClr val="tx1"/>
                </a:solidFill>
                <a:latin typeface="Cambria Math" pitchFamily="18" charset="0"/>
                <a:ea typeface="Cambria Math" pitchFamily="18" charset="0"/>
                <a:cs typeface="+mn-cs"/>
              </a:defRPr>
            </a:lvl1pPr>
            <a:lvl2pPr marL="742950" indent="-285750" algn="l" rtl="0" eaLnBrk="1" fontAlgn="base" hangingPunct="1">
              <a:spcBef>
                <a:spcPct val="20000"/>
              </a:spcBef>
              <a:spcAft>
                <a:spcPct val="0"/>
              </a:spcAft>
              <a:buSzPct val="60000"/>
              <a:buFontTx/>
              <a:buBlip>
                <a:blip r:embed="rId4"/>
              </a:buBlip>
              <a:defRPr sz="2800" kern="1200">
                <a:solidFill>
                  <a:schemeClr val="tx1"/>
                </a:solidFill>
                <a:latin typeface="Cambria Math" pitchFamily="18" charset="0"/>
                <a:ea typeface="Cambria Math" pitchFamily="18"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Cambria Math" pitchFamily="18" charset="0"/>
                <a:ea typeface="Cambria Math" pitchFamily="18"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mbria Math" pitchFamily="18" charset="0"/>
                <a:ea typeface="Cambria Math"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800" dirty="0"/>
              <a:t>Subjective Judgement</a:t>
            </a:r>
            <a:endParaRPr kumimoji="0" lang="en-US" sz="2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endParaRPr>
          </a:p>
        </p:txBody>
      </p:sp>
      <p:sp>
        <p:nvSpPr>
          <p:cNvPr id="9" name="Footer Placeholder 8"/>
          <p:cNvSpPr>
            <a:spLocks noGrp="1"/>
          </p:cNvSpPr>
          <p:nvPr>
            <p:ph type="ftr" sz="quarter" idx="11"/>
          </p:nvPr>
        </p:nvSpPr>
        <p:spPr>
          <a:xfrm>
            <a:off x="4572000" y="6492875"/>
            <a:ext cx="4343400" cy="317241"/>
          </a:xfrm>
        </p:spPr>
        <p:txBody>
          <a:bodyPr/>
          <a:lstStyle/>
          <a:p>
            <a:r>
              <a:rPr lang="en-JM" sz="1200" b="0">
                <a:latin typeface="Calibri" panose="020F0502020204030204" pitchFamily="34" charset="0"/>
                <a:cs typeface="Calibri" panose="020F0502020204030204" pitchFamily="34" charset="0"/>
              </a:rPr>
              <a:t>Module 7</a:t>
            </a:r>
            <a:endParaRPr lang="en-US" dirty="0">
              <a:latin typeface="Calibri" panose="020F0502020204030204" pitchFamily="34" charset="0"/>
              <a:cs typeface="Calibri" panose="020F0502020204030204"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760DC-156B-4FF3-BC4A-243B2D4C4B46}" type="slidenum">
              <a:rPr kumimoji="0" lang="en-US" sz="1200" b="0" i="0" u="none" strike="noStrike" kern="1200" cap="none" spc="0" normalizeH="0" baseline="0" noProof="0" smtClean="0">
                <a:ln>
                  <a:noFill/>
                </a:ln>
                <a:solidFill>
                  <a:prstClr val="white"/>
                </a:solidFill>
                <a:effectLst/>
                <a:uLnTx/>
                <a:uFillTx/>
                <a:latin typeface="Cambria Math" pitchFamily="18" charset="0"/>
                <a:ea typeface="Cambria Math"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white"/>
              </a:solidFill>
              <a:effectLst/>
              <a:uLnTx/>
              <a:uFillTx/>
              <a:latin typeface="Cambria Math" pitchFamily="18" charset="0"/>
              <a:ea typeface="Cambria Math" pitchFamily="18" charset="0"/>
              <a:cs typeface="+mn-cs"/>
            </a:endParaRPr>
          </a:p>
        </p:txBody>
      </p:sp>
      <p:pic>
        <p:nvPicPr>
          <p:cNvPr id="8" name="Picture 7">
            <a:extLst>
              <a:ext uri="{FF2B5EF4-FFF2-40B4-BE49-F238E27FC236}">
                <a16:creationId xmlns:a16="http://schemas.microsoft.com/office/drawing/2014/main" id="{5E7584FB-293A-45AC-A2CA-AEC6E0C3A2C2}"/>
              </a:ext>
            </a:extLst>
          </p:cNvPr>
          <p:cNvPicPr>
            <a:picLocks noChangeAspect="1"/>
          </p:cNvPicPr>
          <p:nvPr/>
        </p:nvPicPr>
        <p:blipFill>
          <a:blip r:embed="rId5"/>
          <a:stretch>
            <a:fillRect/>
          </a:stretch>
        </p:blipFill>
        <p:spPr>
          <a:xfrm>
            <a:off x="1108953" y="1430316"/>
            <a:ext cx="7000024" cy="4390809"/>
          </a:xfrm>
          <a:prstGeom prst="rect">
            <a:avLst/>
          </a:prstGeom>
        </p:spPr>
      </p:pic>
    </p:spTree>
    <p:extLst>
      <p:ext uri="{BB962C8B-B14F-4D97-AF65-F5344CB8AC3E}">
        <p14:creationId xmlns:p14="http://schemas.microsoft.com/office/powerpoint/2010/main" val="1581554338"/>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E7BC6287-1E57-46F8-B46D-CC0ECE7CEE8E}"/>
    </a:ext>
  </a:extLst>
</a:theme>
</file>

<file path=ppt/theme/theme2.xml><?xml version="1.0" encoding="utf-8"?>
<a:theme xmlns:a="http://schemas.openxmlformats.org/drawingml/2006/main" name="MainContent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B9FDA032-B3B1-4FDF-8A44-9303BC60C76A}"/>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AD8FA8EE-38E3-45B4-B8A8-91E7376F22D2}"/>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59A53402-BF8D-4356-9B02-35501F8B049D}"/>
    </a:ext>
  </a:extLst>
</a:theme>
</file>

<file path=ppt/theme/theme5.xml><?xml version="1.0" encoding="utf-8"?>
<a:theme xmlns:a="http://schemas.openxmlformats.org/drawingml/2006/main" name="ImageDescriptionAppendix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002D0E3A-676D-4160-97AC-45FBF1A959AE}"/>
    </a:ext>
  </a:extLst>
</a:theme>
</file>

<file path=ppt/theme/theme6.xml><?xml version="1.0" encoding="utf-8"?>
<a:theme xmlns:a="http://schemas.openxmlformats.org/drawingml/2006/main" name="Beamer">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FC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Template_Editorial_v11_2020</Template>
  <TotalTime>31405</TotalTime>
  <Words>3108</Words>
  <Application>Microsoft Office PowerPoint</Application>
  <PresentationFormat>On-screen Show (4:3)</PresentationFormat>
  <Paragraphs>545</Paragraphs>
  <Slides>46</Slides>
  <Notes>46</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46</vt:i4>
      </vt:variant>
    </vt:vector>
  </HeadingPairs>
  <TitlesOfParts>
    <vt:vector size="59" baseType="lpstr">
      <vt:lpstr>MS PMincho</vt:lpstr>
      <vt:lpstr>Arial</vt:lpstr>
      <vt:lpstr>Calibri</vt:lpstr>
      <vt:lpstr>Cambria Math</vt:lpstr>
      <vt:lpstr>Courier New</vt:lpstr>
      <vt:lpstr>Libre Franklin</vt:lpstr>
      <vt:lpstr>Noto Sans Symbols</vt:lpstr>
      <vt:lpstr>Title Slides Master</vt:lpstr>
      <vt:lpstr>MainContentSlideMaster</vt:lpstr>
      <vt:lpstr>ClosingMaster</vt:lpstr>
      <vt:lpstr>DividerSlideMaster</vt:lpstr>
      <vt:lpstr>ImageDescriptionAppendixSlideMaster</vt:lpstr>
      <vt:lpstr>Beamer</vt:lpstr>
      <vt:lpstr>ADTA 5230 and IPAC 4230 Section 501, Data Analytics II</vt:lpstr>
      <vt:lpstr>Outline</vt:lpstr>
      <vt:lpstr>Clustering: Basics</vt:lpstr>
      <vt:lpstr>Other Applications</vt:lpstr>
      <vt:lpstr>Clustering</vt:lpstr>
      <vt:lpstr>What is Clustering?</vt:lpstr>
      <vt:lpstr>What is Clustering?</vt:lpstr>
      <vt:lpstr>Process of Partitioning</vt:lpstr>
      <vt:lpstr>How Many Clusters?</vt:lpstr>
      <vt:lpstr>Clustering</vt:lpstr>
      <vt:lpstr>Illustrative Example: Public Utilities</vt:lpstr>
      <vt:lpstr>Example: Public Utilities</vt:lpstr>
      <vt:lpstr>Example: Public Utilities</vt:lpstr>
      <vt:lpstr>Example: Public Utilities</vt:lpstr>
      <vt:lpstr>Other Applications</vt:lpstr>
      <vt:lpstr>Extension to More Than 2 Dimensions</vt:lpstr>
      <vt:lpstr>Measuring Distance</vt:lpstr>
      <vt:lpstr>Output:  Distance Matrix for Utility Pairs</vt:lpstr>
      <vt:lpstr>Normalizing</vt:lpstr>
      <vt:lpstr>Example: Normalization</vt:lpstr>
      <vt:lpstr>Code for Normalizing then Computing Distance</vt:lpstr>
      <vt:lpstr>Distance Matrix - Normalized</vt:lpstr>
      <vt:lpstr>For Categorical Data: Similarity</vt:lpstr>
      <vt:lpstr>Other Distance Measures</vt:lpstr>
      <vt:lpstr>Measuring Distance Between Clusters A and B</vt:lpstr>
      <vt:lpstr>Measuring Distance Between Clusters A and B</vt:lpstr>
      <vt:lpstr>Hierarchical Methods</vt:lpstr>
      <vt:lpstr>Hierarchical Clustering</vt:lpstr>
      <vt:lpstr>Code for Hierarchical Clustering</vt:lpstr>
      <vt:lpstr>Dendrogram for Average Linkage</vt:lpstr>
      <vt:lpstr>Reading the Dendrogram</vt:lpstr>
      <vt:lpstr>Finding Cluster Membership</vt:lpstr>
      <vt:lpstr>Visualize Cluster Features with Heatmap</vt:lpstr>
      <vt:lpstr>Nonhierarchical Clustering: K-Means Clustering</vt:lpstr>
      <vt:lpstr>Centralized or Centroid-based Clustering</vt:lpstr>
      <vt:lpstr>K-Means Clustering Algorithm</vt:lpstr>
      <vt:lpstr>K-Means Steps</vt:lpstr>
      <vt:lpstr>K-means Algorithm: Choosing k and Initial Partitioning</vt:lpstr>
      <vt:lpstr>Code for K-means Clustering</vt:lpstr>
      <vt:lpstr>Output: K-means Clustering</vt:lpstr>
      <vt:lpstr>Output: K-means Clustering: Cluster Centroids</vt:lpstr>
      <vt:lpstr>How Tight are the Clusters</vt:lpstr>
      <vt:lpstr>Profile Plot: K-means Clustering</vt:lpstr>
      <vt:lpstr>Different Choices for K</vt:lpstr>
      <vt:lpstr>Desirable Cluster Features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of Four Title Slide Options</dc:title>
  <dc:creator>Janicek, Michele</dc:creator>
  <cp:keywords>PPT</cp:keywords>
  <cp:lastModifiedBy>Orhan, Mehmet</cp:lastModifiedBy>
  <cp:revision>489</cp:revision>
  <dcterms:created xsi:type="dcterms:W3CDTF">2021-10-15T14:38:49Z</dcterms:created>
  <dcterms:modified xsi:type="dcterms:W3CDTF">2023-11-22T16:41:01Z</dcterms:modified>
</cp:coreProperties>
</file>